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70" r:id="rId7"/>
    <p:sldId id="271" r:id="rId8"/>
    <p:sldId id="269" r:id="rId9"/>
    <p:sldId id="260" r:id="rId10"/>
    <p:sldId id="268" r:id="rId11"/>
    <p:sldId id="273" r:id="rId12"/>
    <p:sldId id="272" r:id="rId13"/>
    <p:sldId id="274" r:id="rId14"/>
    <p:sldId id="265" r:id="rId15"/>
    <p:sldId id="266" r:id="rId16"/>
    <p:sldId id="267" r:id="rId17"/>
    <p:sldId id="262" r:id="rId18"/>
    <p:sldId id="263" r:id="rId19"/>
    <p:sldId id="26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%20&#1087;&#1088;&#1086;&#1076;&#1086;&#1083;&#1078;&#1077;&#1085;&#1080;&#107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AppData\Roaming\Microsoft\Excel\&#1076;&#1080;&#1072;&#1075;&#1088;&#1072;&#1084;&#1084;&#1099;%20&#1087;&#1088;&#1086;&#1076;&#1086;&#1083;&#1078;&#1077;&#1085;&#1080;&#1077;%20(version%201)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%20&#1087;&#1088;&#1086;&#1076;&#1086;&#1083;&#1078;&#1077;&#1085;&#1080;&#1077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%20&#1087;&#1088;&#1086;&#1076;&#1086;&#1083;&#1078;&#1077;&#1085;&#1080;&#1077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%20&#1087;&#1088;&#1086;&#1076;&#1086;&#1083;&#1078;&#1077;&#1085;&#1080;&#1077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%20&#1087;&#1088;&#1086;&#1076;&#1086;&#1083;&#1078;&#1077;&#1085;&#1080;&#1077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%20&#1087;&#1088;&#1086;&#1076;&#1086;&#1083;&#1078;&#1077;&#1085;&#1080;&#107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Desktop\&#1043;&#1055;%2024\&#1086;&#1090;&#1095;&#1077;&#1090;&#1099;%20&#1075;&#1086;&#1076;&#1086;&#1074;&#1099;&#1077;\&#1075;&#1086;&#1076;&#1086;&#1074;&#1086;&#1081;%20&#1086;&#1090;&#1095;&#1077;&#1090;%20&#1079;&#1072;%202020\&#1076;&#1080;&#1072;&#1075;&#1088;&#1072;&#1084;&#1084;&#1099;%20&#1087;&#1088;&#1086;&#1076;&#1086;&#1083;&#1078;&#1077;&#1085;&#1080;&#1077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72;&#1090;&#1090;&#1072;&#1082;&#1086;&#1074;&#1072;%20&#1046;&#1072;&#1084;&#1080;&#1083;&#1103;\AppData\Roaming\Microsoft\Excel\&#1076;&#1080;&#1072;&#1075;&#1088;&#1072;&#1084;&#1084;&#1099;%20&#1087;&#1088;&#1086;&#1076;&#1086;&#1083;&#1078;&#1077;&#1085;&#1080;&#1077;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4.6295643379241982E-3"/>
                  <c:y val="-2.2121951156607828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9</a:t>
                    </a:r>
                    <a:r>
                      <a:rPr lang="en-US" smtClean="0"/>
                      <a:t>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2.2388525792387597E-4"/>
                  <c:y val="-1.783036365609449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9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Средний медицинский персонал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4.7527641896411524E-2"/>
                  <c:y val="-2.147103128839485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9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8553927889303567E-2"/>
                  <c:y val="-1.236906462160248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9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Средний медицинский персонал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97</c:v>
                </c:pt>
                <c:pt idx="1">
                  <c:v>98</c:v>
                </c:pt>
              </c:numCache>
            </c:numRef>
          </c:val>
        </c:ser>
        <c:shape val="cylinder"/>
        <c:axId val="105767680"/>
        <c:axId val="105769216"/>
        <c:axId val="0"/>
      </c:bar3DChart>
      <c:catAx>
        <c:axId val="105767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769216"/>
        <c:crosses val="autoZero"/>
        <c:auto val="1"/>
        <c:lblAlgn val="ctr"/>
        <c:lblOffset val="100"/>
      </c:catAx>
      <c:valAx>
        <c:axId val="105769216"/>
        <c:scaling>
          <c:orientation val="minMax"/>
        </c:scaling>
        <c:axPos val="l"/>
        <c:majorGridlines/>
        <c:numFmt formatCode="General" sourceLinked="1"/>
        <c:tickLblPos val="nextTo"/>
        <c:crossAx val="1057676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1533630392757932E-2"/>
                  <c:y val="4.2593578926960182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dirty="0"/>
                      <a:t>Болезни нервной </a:t>
                    </a:r>
                    <a:r>
                      <a:rPr lang="ru-RU" sz="1200" dirty="0" smtClean="0"/>
                      <a:t>системы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61</a:t>
                    </a:r>
                    <a:endParaRPr lang="ru-RU" sz="1200" dirty="0"/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2.5341690451954696E-2"/>
                  <c:y val="-2.3209022526908794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smtClean="0"/>
                      <a:t>БСК </a:t>
                    </a:r>
                    <a:r>
                      <a:rPr lang="ru-RU" sz="1200"/>
                      <a:t>51</a:t>
                    </a: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1.033165809614048E-2"/>
                  <c:y val="-1.0368673633212878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dirty="0"/>
                      <a:t>Органы </a:t>
                    </a:r>
                    <a:r>
                      <a:rPr lang="ru-RU" sz="1200" dirty="0" smtClean="0"/>
                      <a:t>дыхания </a:t>
                    </a:r>
                    <a:r>
                      <a:rPr lang="ru-RU" sz="1200" dirty="0"/>
                      <a:t>37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-1.1324351637004739E-2"/>
                  <c:y val="4.1747540033678178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/>
                      <a:t>Болезни эндокринной </a:t>
                    </a:r>
                    <a:r>
                      <a:rPr lang="ru-RU" sz="1200" smtClean="0"/>
                      <a:t>системы </a:t>
                    </a:r>
                    <a:r>
                      <a:rPr lang="ru-RU" sz="1200"/>
                      <a:t>28</a:t>
                    </a:r>
                  </a:p>
                </c:rich>
              </c:tx>
              <c:spPr/>
              <c:showVal val="1"/>
              <c:showCatName val="1"/>
            </c:dLbl>
            <c:dLbl>
              <c:idx val="4"/>
              <c:layout>
                <c:manualLayout>
                  <c:x val="-1.983150335731907E-2"/>
                  <c:y val="2.3287172884930026E-3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1200" dirty="0"/>
                      <a:t>Онкологические </a:t>
                    </a:r>
                    <a:r>
                      <a:rPr lang="ru-RU" sz="1200" dirty="0" smtClean="0"/>
                      <a:t>заболевания</a:t>
                    </a:r>
                  </a:p>
                  <a:p>
                    <a:pPr>
                      <a:defRPr sz="1050"/>
                    </a:pPr>
                    <a:r>
                      <a:rPr lang="ru-RU" sz="1200" dirty="0" smtClean="0"/>
                      <a:t>27</a:t>
                    </a:r>
                    <a:endParaRPr lang="ru-RU" sz="1050" dirty="0"/>
                  </a:p>
                </c:rich>
              </c:tx>
              <c:spPr/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Лист1!$A$167:$A$171</c:f>
              <c:strCache>
                <c:ptCount val="5"/>
                <c:pt idx="0">
                  <c:v>Болезни нервной системы</c:v>
                </c:pt>
                <c:pt idx="1">
                  <c:v>БСК</c:v>
                </c:pt>
                <c:pt idx="2">
                  <c:v>Органы дыхания</c:v>
                </c:pt>
                <c:pt idx="3">
                  <c:v>Болезни эндокринной системы</c:v>
                </c:pt>
                <c:pt idx="4">
                  <c:v>Онкологические заболевания</c:v>
                </c:pt>
              </c:strCache>
            </c:strRef>
          </c:cat>
          <c:val>
            <c:numRef>
              <c:f>Лист1!$B$167:$B$171</c:f>
              <c:numCache>
                <c:formatCode>General</c:formatCode>
                <c:ptCount val="5"/>
                <c:pt idx="0">
                  <c:v>61</c:v>
                </c:pt>
                <c:pt idx="1">
                  <c:v>51</c:v>
                </c:pt>
                <c:pt idx="2">
                  <c:v>37</c:v>
                </c:pt>
                <c:pt idx="3">
                  <c:v>28</c:v>
                </c:pt>
                <c:pt idx="4">
                  <c:v>27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>
                <a:solidFill>
                  <a:schemeClr val="tx2"/>
                </a:solidFill>
              </a:defRPr>
            </a:pPr>
            <a:r>
              <a:rPr lang="ru-RU" sz="2000" b="1" i="0" baseline="0" dirty="0" err="1">
                <a:solidFill>
                  <a:schemeClr val="tx2"/>
                </a:solidFill>
              </a:rPr>
              <a:t>Скрининговые</a:t>
            </a:r>
            <a:r>
              <a:rPr lang="ru-RU" sz="2000" b="1" i="0" baseline="0" dirty="0">
                <a:solidFill>
                  <a:schemeClr val="tx2"/>
                </a:solidFill>
              </a:rPr>
              <a:t> профилактические осмотры за 2020 год</a:t>
            </a:r>
            <a:endParaRPr lang="ru-RU" sz="2000" dirty="0">
              <a:solidFill>
                <a:schemeClr val="tx2"/>
              </a:solidFill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26952965312376292"/>
          <c:y val="0.22470230580440576"/>
          <c:w val="0.73047034687623658"/>
          <c:h val="0.7752976941955958"/>
        </c:manualLayout>
      </c:layout>
      <c:bar3DChart>
        <c:barDir val="bar"/>
        <c:grouping val="clustered"/>
        <c:ser>
          <c:idx val="0"/>
          <c:order val="0"/>
          <c:tx>
            <c:strRef>
              <c:f>'[диаграммы продолжение.xlsx]Лист1'!$B$122</c:f>
              <c:strCache>
                <c:ptCount val="1"/>
                <c:pt idx="0">
                  <c:v>охват</c:v>
                </c:pt>
              </c:strCache>
            </c:strRef>
          </c:tx>
          <c:cat>
            <c:strRef>
              <c:f>'[диаграммы продолжение.xlsx]Лист1'!$A$123:$A$131</c:f>
              <c:strCache>
                <c:ptCount val="9"/>
                <c:pt idx="0">
                  <c:v>БСК</c:v>
                </c:pt>
                <c:pt idx="1">
                  <c:v>СД</c:v>
                </c:pt>
                <c:pt idx="2">
                  <c:v>Глаукома</c:v>
                </c:pt>
                <c:pt idx="3">
                  <c:v>поведенческие факторы риска</c:v>
                </c:pt>
                <c:pt idx="4">
                  <c:v>гепатит</c:v>
                </c:pt>
                <c:pt idx="5">
                  <c:v>РМЖ</c:v>
                </c:pt>
                <c:pt idx="6">
                  <c:v>РШМ</c:v>
                </c:pt>
                <c:pt idx="7">
                  <c:v>КРР</c:v>
                </c:pt>
                <c:pt idx="8">
                  <c:v>профосмотры детей</c:v>
                </c:pt>
              </c:strCache>
            </c:strRef>
          </c:cat>
          <c:val>
            <c:numRef>
              <c:f>'[диаграммы продолжение.xlsx]Лист1'!$B$123:$B$131</c:f>
              <c:numCache>
                <c:formatCode>General</c:formatCode>
                <c:ptCount val="9"/>
                <c:pt idx="0">
                  <c:v>3015</c:v>
                </c:pt>
                <c:pt idx="1">
                  <c:v>3015</c:v>
                </c:pt>
                <c:pt idx="2">
                  <c:v>3015</c:v>
                </c:pt>
                <c:pt idx="3">
                  <c:v>3015</c:v>
                </c:pt>
                <c:pt idx="4">
                  <c:v>560</c:v>
                </c:pt>
                <c:pt idx="5">
                  <c:v>1560</c:v>
                </c:pt>
                <c:pt idx="6">
                  <c:v>1066</c:v>
                </c:pt>
                <c:pt idx="7">
                  <c:v>2015</c:v>
                </c:pt>
                <c:pt idx="8">
                  <c:v>8396</c:v>
                </c:pt>
              </c:numCache>
            </c:numRef>
          </c:val>
        </c:ser>
        <c:ser>
          <c:idx val="1"/>
          <c:order val="1"/>
          <c:tx>
            <c:strRef>
              <c:f>'[диаграммы продолжение.xlsx]Лист1'!$C$122</c:f>
              <c:strCache>
                <c:ptCount val="1"/>
                <c:pt idx="0">
                  <c:v>выявление</c:v>
                </c:pt>
              </c:strCache>
            </c:strRef>
          </c:tx>
          <c:cat>
            <c:strRef>
              <c:f>'[диаграммы продолжение.xlsx]Лист1'!$A$123:$A$131</c:f>
              <c:strCache>
                <c:ptCount val="9"/>
                <c:pt idx="0">
                  <c:v>БСК</c:v>
                </c:pt>
                <c:pt idx="1">
                  <c:v>СД</c:v>
                </c:pt>
                <c:pt idx="2">
                  <c:v>Глаукома</c:v>
                </c:pt>
                <c:pt idx="3">
                  <c:v>поведенческие факторы риска</c:v>
                </c:pt>
                <c:pt idx="4">
                  <c:v>гепатит</c:v>
                </c:pt>
                <c:pt idx="5">
                  <c:v>РМЖ</c:v>
                </c:pt>
                <c:pt idx="6">
                  <c:v>РШМ</c:v>
                </c:pt>
                <c:pt idx="7">
                  <c:v>КРР</c:v>
                </c:pt>
                <c:pt idx="8">
                  <c:v>профосмотры детей</c:v>
                </c:pt>
              </c:strCache>
            </c:strRef>
          </c:cat>
          <c:val>
            <c:numRef>
              <c:f>'[диаграммы продолжение.xlsx]Лист1'!$C$123:$C$131</c:f>
              <c:numCache>
                <c:formatCode>General</c:formatCode>
                <c:ptCount val="9"/>
                <c:pt idx="0">
                  <c:v>243</c:v>
                </c:pt>
                <c:pt idx="1">
                  <c:v>18</c:v>
                </c:pt>
                <c:pt idx="2">
                  <c:v>2</c:v>
                </c:pt>
                <c:pt idx="3">
                  <c:v>230</c:v>
                </c:pt>
                <c:pt idx="4">
                  <c:v>7</c:v>
                </c:pt>
                <c:pt idx="5">
                  <c:v>132</c:v>
                </c:pt>
                <c:pt idx="6">
                  <c:v>63</c:v>
                </c:pt>
                <c:pt idx="7">
                  <c:v>16</c:v>
                </c:pt>
                <c:pt idx="8">
                  <c:v>482</c:v>
                </c:pt>
              </c:numCache>
            </c:numRef>
          </c:val>
        </c:ser>
        <c:dLbls>
          <c:showVal val="1"/>
        </c:dLbls>
        <c:shape val="box"/>
        <c:axId val="117293440"/>
        <c:axId val="117294976"/>
        <c:axId val="0"/>
      </c:bar3DChart>
      <c:catAx>
        <c:axId val="117293440"/>
        <c:scaling>
          <c:orientation val="minMax"/>
        </c:scaling>
        <c:axPos val="l"/>
        <c:majorTickMark val="none"/>
        <c:tickLblPos val="nextTo"/>
        <c:crossAx val="117294976"/>
        <c:crosses val="autoZero"/>
        <c:auto val="1"/>
        <c:lblAlgn val="ctr"/>
        <c:lblOffset val="100"/>
      </c:catAx>
      <c:valAx>
        <c:axId val="1172949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7293440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Лист1!$A$136</c:f>
              <c:strCache>
                <c:ptCount val="1"/>
                <c:pt idx="0">
                  <c:v>Взято на учет по беременности</c:v>
                </c:pt>
              </c:strCache>
            </c:strRef>
          </c:tx>
          <c:cat>
            <c:strRef>
              <c:f>Лист1!$B$135:$C$135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Лист1!$B$136:$C$136</c:f>
              <c:numCache>
                <c:formatCode>General</c:formatCode>
                <c:ptCount val="2"/>
                <c:pt idx="0">
                  <c:v>552</c:v>
                </c:pt>
                <c:pt idx="1">
                  <c:v>478</c:v>
                </c:pt>
              </c:numCache>
            </c:numRef>
          </c:val>
        </c:ser>
        <c:ser>
          <c:idx val="1"/>
          <c:order val="1"/>
          <c:tx>
            <c:strRef>
              <c:f>Лист1!$A$137</c:f>
              <c:strCache>
                <c:ptCount val="1"/>
                <c:pt idx="0">
                  <c:v>до 12 недель</c:v>
                </c:pt>
              </c:strCache>
            </c:strRef>
          </c:tx>
          <c:cat>
            <c:strRef>
              <c:f>Лист1!$B$135:$C$135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Лист1!$B$137:$C$137</c:f>
              <c:numCache>
                <c:formatCode>General</c:formatCode>
                <c:ptCount val="2"/>
                <c:pt idx="0">
                  <c:v>459</c:v>
                </c:pt>
                <c:pt idx="1">
                  <c:v>415</c:v>
                </c:pt>
              </c:numCache>
            </c:numRef>
          </c:val>
        </c:ser>
        <c:dLbls>
          <c:showVal val="1"/>
        </c:dLbls>
        <c:overlap val="-25"/>
        <c:axId val="117312128"/>
        <c:axId val="117354880"/>
      </c:barChart>
      <c:catAx>
        <c:axId val="117312128"/>
        <c:scaling>
          <c:orientation val="minMax"/>
        </c:scaling>
        <c:axPos val="b"/>
        <c:majorTickMark val="none"/>
        <c:tickLblPos val="nextTo"/>
        <c:crossAx val="117354880"/>
        <c:crosses val="autoZero"/>
        <c:auto val="1"/>
        <c:lblAlgn val="ctr"/>
        <c:lblOffset val="100"/>
      </c:catAx>
      <c:valAx>
        <c:axId val="117354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31212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14618285214348206"/>
          <c:y val="0.45053404982253625"/>
          <c:w val="0.82326159230096241"/>
          <c:h val="0.52313663051049863"/>
        </c:manualLayout>
      </c:layout>
      <c:barChart>
        <c:barDir val="bar"/>
        <c:grouping val="clustered"/>
        <c:ser>
          <c:idx val="0"/>
          <c:order val="0"/>
          <c:tx>
            <c:strRef>
              <c:f>Лист1!$A$151</c:f>
              <c:strCache>
                <c:ptCount val="1"/>
                <c:pt idx="0">
                  <c:v>Всего родов</c:v>
                </c:pt>
              </c:strCache>
            </c:strRef>
          </c:tx>
          <c:cat>
            <c:strRef>
              <c:f>Лист1!$B$150:$C$150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Лист1!$B$151:$C$151</c:f>
              <c:numCache>
                <c:formatCode>General</c:formatCode>
                <c:ptCount val="2"/>
                <c:pt idx="0">
                  <c:v>537</c:v>
                </c:pt>
                <c:pt idx="1">
                  <c:v>456</c:v>
                </c:pt>
              </c:numCache>
            </c:numRef>
          </c:val>
        </c:ser>
        <c:dLbls>
          <c:showVal val="1"/>
        </c:dLbls>
        <c:overlap val="-25"/>
        <c:axId val="117366784"/>
        <c:axId val="117368320"/>
      </c:barChart>
      <c:catAx>
        <c:axId val="117366784"/>
        <c:scaling>
          <c:orientation val="minMax"/>
        </c:scaling>
        <c:axPos val="l"/>
        <c:majorTickMark val="none"/>
        <c:tickLblPos val="nextTo"/>
        <c:crossAx val="117368320"/>
        <c:crosses val="autoZero"/>
        <c:auto val="1"/>
        <c:lblAlgn val="ctr"/>
        <c:lblOffset val="100"/>
      </c:catAx>
      <c:valAx>
        <c:axId val="117368320"/>
        <c:scaling>
          <c:orientation val="minMax"/>
        </c:scaling>
        <c:delete val="1"/>
        <c:axPos val="b"/>
        <c:numFmt formatCode="General" sourceLinked="1"/>
        <c:tickLblPos val="none"/>
        <c:crossAx val="117366784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Доля финансовых средств, снятых за некачественное оказание медицинской помощи Фондом обязательного медицинского страхования </a:t>
            </a:r>
          </a:p>
        </c:rich>
      </c:tx>
      <c:layout>
        <c:manualLayout>
          <c:xMode val="edge"/>
          <c:yMode val="edge"/>
          <c:x val="0.12681933508311471"/>
          <c:y val="1.3888888888888919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Лист1!$B$11</c:f>
              <c:strCache>
                <c:ptCount val="1"/>
                <c:pt idx="0">
                  <c:v>тенге</c:v>
                </c:pt>
              </c:strCache>
            </c:strRef>
          </c:tx>
          <c:cat>
            <c:strRef>
              <c:f>Лист1!$A$12:$A$13</c:f>
              <c:strCache>
                <c:ptCount val="2"/>
                <c:pt idx="0">
                  <c:v>1 полугодие 2019</c:v>
                </c:pt>
                <c:pt idx="1">
                  <c:v>1 полугодие 2020</c:v>
                </c:pt>
              </c:strCache>
            </c:strRef>
          </c:cat>
          <c:val>
            <c:numRef>
              <c:f>Лист1!$B$12:$B$13</c:f>
              <c:numCache>
                <c:formatCode>General</c:formatCode>
                <c:ptCount val="2"/>
                <c:pt idx="0">
                  <c:v>1217826</c:v>
                </c:pt>
                <c:pt idx="1">
                  <c:v>1134610</c:v>
                </c:pt>
              </c:numCache>
            </c:numRef>
          </c:val>
        </c:ser>
        <c:axId val="117417856"/>
        <c:axId val="117419392"/>
      </c:barChart>
      <c:catAx>
        <c:axId val="117417856"/>
        <c:scaling>
          <c:orientation val="minMax"/>
        </c:scaling>
        <c:axPos val="l"/>
        <c:tickLblPos val="nextTo"/>
        <c:crossAx val="117419392"/>
        <c:crosses val="autoZero"/>
        <c:auto val="1"/>
        <c:lblAlgn val="ctr"/>
        <c:lblOffset val="100"/>
      </c:catAx>
      <c:valAx>
        <c:axId val="117419392"/>
        <c:scaling>
          <c:orientation val="minMax"/>
        </c:scaling>
        <c:axPos val="b"/>
        <c:majorGridlines/>
        <c:numFmt formatCode="General" sourceLinked="1"/>
        <c:tickLblPos val="nextTo"/>
        <c:crossAx val="11741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32086614173265"/>
          <c:y val="0.87243547681539912"/>
          <c:w val="0.11001246719160095"/>
          <c:h val="7.4457932341790753E-2"/>
        </c:manualLayout>
      </c:layout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Уровень удовлетворенности граждан качеством медицинских услуг</a:t>
            </a:r>
          </a:p>
        </c:rich>
      </c:tx>
      <c:layout>
        <c:manualLayout>
          <c:xMode val="edge"/>
          <c:yMode val="edge"/>
          <c:x val="0.15583091485565043"/>
          <c:y val="4.110138773819387E-2"/>
        </c:manualLayout>
      </c:layout>
    </c:title>
    <c:plotArea>
      <c:layout>
        <c:manualLayout>
          <c:layoutTarget val="inner"/>
          <c:xMode val="edge"/>
          <c:yMode val="edge"/>
          <c:x val="3.8256594798091029E-2"/>
          <c:y val="0.22330675227837615"/>
          <c:w val="0.93888888888888955"/>
          <c:h val="0.63318678915135518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Лист1!$A$184:$A$186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Лист1!$B$184:$B$186</c:f>
              <c:numCache>
                <c:formatCode>0%</c:formatCode>
                <c:ptCount val="3"/>
                <c:pt idx="0">
                  <c:v>0.45</c:v>
                </c:pt>
                <c:pt idx="1">
                  <c:v>0.92</c:v>
                </c:pt>
                <c:pt idx="2" formatCode="0.00%">
                  <c:v>0.98</c:v>
                </c:pt>
              </c:numCache>
            </c:numRef>
          </c:val>
        </c:ser>
        <c:dLbls>
          <c:showVal val="1"/>
        </c:dLbls>
        <c:overlap val="-25"/>
        <c:axId val="117427584"/>
        <c:axId val="117515392"/>
      </c:barChart>
      <c:catAx>
        <c:axId val="117427584"/>
        <c:scaling>
          <c:orientation val="minMax"/>
        </c:scaling>
        <c:axPos val="b"/>
        <c:majorTickMark val="none"/>
        <c:tickLblPos val="nextTo"/>
        <c:crossAx val="117515392"/>
        <c:crosses val="autoZero"/>
        <c:auto val="1"/>
        <c:lblAlgn val="ctr"/>
        <c:lblOffset val="100"/>
      </c:catAx>
      <c:valAx>
        <c:axId val="1175153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7427584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Соотношение средней заработной платы на 1 ставку врача к средней заработной плате в экономике</a:t>
            </a:r>
          </a:p>
        </c:rich>
      </c:tx>
      <c:layout>
        <c:manualLayout>
          <c:xMode val="edge"/>
          <c:yMode val="edge"/>
          <c:x val="0.10374300087489062"/>
          <c:y val="2.7777777777777842E-2"/>
        </c:manualLayout>
      </c:layout>
    </c:title>
    <c:plotArea>
      <c:layout>
        <c:manualLayout>
          <c:layoutTarget val="inner"/>
          <c:xMode val="edge"/>
          <c:yMode val="edge"/>
          <c:x val="0.293252405949257"/>
          <c:y val="0.29291666666666727"/>
          <c:w val="0.68452537182852169"/>
          <c:h val="0.61912037037037115"/>
        </c:manualLayout>
      </c:layout>
      <c:barChart>
        <c:barDir val="bar"/>
        <c:grouping val="clustered"/>
        <c:ser>
          <c:idx val="0"/>
          <c:order val="0"/>
          <c:cat>
            <c:strRef>
              <c:f>Лист1!$A$37:$A$39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Лист1!$B$37:$B$39</c:f>
              <c:numCache>
                <c:formatCode>General</c:formatCode>
                <c:ptCount val="3"/>
                <c:pt idx="0">
                  <c:v>0.95000000000000062</c:v>
                </c:pt>
                <c:pt idx="1">
                  <c:v>1.01</c:v>
                </c:pt>
                <c:pt idx="2">
                  <c:v>14</c:v>
                </c:pt>
              </c:numCache>
            </c:numRef>
          </c:val>
        </c:ser>
        <c:dLbls>
          <c:showVal val="1"/>
        </c:dLbls>
        <c:overlap val="-25"/>
        <c:axId val="117547776"/>
        <c:axId val="117549312"/>
      </c:barChart>
      <c:catAx>
        <c:axId val="117547776"/>
        <c:scaling>
          <c:orientation val="minMax"/>
        </c:scaling>
        <c:axPos val="l"/>
        <c:majorTickMark val="none"/>
        <c:tickLblPos val="nextTo"/>
        <c:crossAx val="117549312"/>
        <c:crosses val="autoZero"/>
        <c:auto val="1"/>
        <c:lblAlgn val="ctr"/>
        <c:lblOffset val="100"/>
      </c:catAx>
      <c:valAx>
        <c:axId val="1175493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7547776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Текучесть производственного персонала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7777777777777842E-2"/>
          <c:y val="0.16245370370370368"/>
          <c:w val="0.93888888888888955"/>
          <c:h val="0.71230715952172641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Лист1!$A$201:$A$203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Лист1!$B$201:$B$203</c:f>
              <c:numCache>
                <c:formatCode>0%</c:formatCode>
                <c:ptCount val="3"/>
                <c:pt idx="0">
                  <c:v>3.0000000000000002E-2</c:v>
                </c:pt>
                <c:pt idx="1">
                  <c:v>3.0000000000000002E-2</c:v>
                </c:pt>
                <c:pt idx="2" formatCode="0.00%">
                  <c:v>3.0000000000000002E-2</c:v>
                </c:pt>
              </c:numCache>
            </c:numRef>
          </c:val>
        </c:ser>
        <c:dLbls>
          <c:showVal val="1"/>
        </c:dLbls>
        <c:overlap val="-25"/>
        <c:axId val="117569408"/>
        <c:axId val="117570944"/>
      </c:barChart>
      <c:catAx>
        <c:axId val="117569408"/>
        <c:scaling>
          <c:orientation val="minMax"/>
        </c:scaling>
        <c:axPos val="b"/>
        <c:majorTickMark val="none"/>
        <c:tickLblPos val="nextTo"/>
        <c:crossAx val="117570944"/>
        <c:crosses val="autoZero"/>
        <c:auto val="1"/>
        <c:lblAlgn val="ctr"/>
        <c:lblOffset val="100"/>
      </c:catAx>
      <c:valAx>
        <c:axId val="11757094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7569408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Уровень удовлетворенности медицинского персонала</a:t>
            </a:r>
          </a:p>
        </c:rich>
      </c:tx>
      <c:layout>
        <c:manualLayout>
          <c:xMode val="edge"/>
          <c:yMode val="edge"/>
          <c:x val="0.12388188976377952"/>
          <c:y val="2.7777777777777842E-2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Лист1!$A$220:$A$222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Лист1!$B$220:$B$222</c:f>
              <c:numCache>
                <c:formatCode>0%</c:formatCode>
                <c:ptCount val="3"/>
                <c:pt idx="0">
                  <c:v>0.70000000000000062</c:v>
                </c:pt>
                <c:pt idx="1">
                  <c:v>0.85000000000000064</c:v>
                </c:pt>
                <c:pt idx="2" formatCode="0.00%">
                  <c:v>0.97000000000000064</c:v>
                </c:pt>
              </c:numCache>
            </c:numRef>
          </c:val>
        </c:ser>
        <c:dLbls>
          <c:showVal val="1"/>
        </c:dLbls>
        <c:overlap val="-25"/>
        <c:axId val="117468544"/>
        <c:axId val="117482624"/>
      </c:barChart>
      <c:catAx>
        <c:axId val="117468544"/>
        <c:scaling>
          <c:orientation val="minMax"/>
        </c:scaling>
        <c:axPos val="b"/>
        <c:majorTickMark val="none"/>
        <c:tickLblPos val="nextTo"/>
        <c:crossAx val="117482624"/>
        <c:crosses val="autoZero"/>
        <c:auto val="1"/>
        <c:lblAlgn val="ctr"/>
        <c:lblOffset val="100"/>
      </c:catAx>
      <c:valAx>
        <c:axId val="11748262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7468544"/>
        <c:crosses val="autoZero"/>
        <c:crossBetween val="between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Доля сотрудников, прошедших повышение квалификации, переподготовку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7777777777777863E-2"/>
          <c:y val="0.17118073782443871"/>
          <c:w val="0.93888888888888977"/>
          <c:h val="0.68969123651210484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Лист1!$A$240:$A$242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Лист1!$B$240:$B$242</c:f>
              <c:numCache>
                <c:formatCode>0%</c:formatCode>
                <c:ptCount val="3"/>
                <c:pt idx="0">
                  <c:v>0.25</c:v>
                </c:pt>
                <c:pt idx="1">
                  <c:v>0.36000000000000032</c:v>
                </c:pt>
                <c:pt idx="2" formatCode="0.00%">
                  <c:v>0.65000000000000091</c:v>
                </c:pt>
              </c:numCache>
            </c:numRef>
          </c:val>
        </c:ser>
        <c:dLbls>
          <c:showVal val="1"/>
        </c:dLbls>
        <c:overlap val="-25"/>
        <c:axId val="117572352"/>
        <c:axId val="117573888"/>
      </c:barChart>
      <c:catAx>
        <c:axId val="117572352"/>
        <c:scaling>
          <c:orientation val="minMax"/>
        </c:scaling>
        <c:axPos val="b"/>
        <c:majorTickMark val="none"/>
        <c:tickLblPos val="nextTo"/>
        <c:crossAx val="117573888"/>
        <c:crosses val="autoZero"/>
        <c:auto val="1"/>
        <c:lblAlgn val="ctr"/>
        <c:lblOffset val="100"/>
      </c:catAx>
      <c:valAx>
        <c:axId val="1175738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757235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1039866538126611"/>
          <c:y val="0.8245264415064992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275,75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6</a:t>
                    </a:r>
                    <a:r>
                      <a:rPr lang="en-US" smtClean="0"/>
                      <a:t>0,75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31,5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</a:t>
                    </a:r>
                    <a:r>
                      <a:rPr lang="en-US" smtClean="0"/>
                      <a:t>4,5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</a:t>
                    </a:r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Врачи</c:v>
                </c:pt>
                <c:pt idx="1">
                  <c:v>СМП</c:v>
                </c:pt>
                <c:pt idx="2">
                  <c:v>МП</c:v>
                </c:pt>
                <c:pt idx="3">
                  <c:v>Прочие</c:v>
                </c:pt>
                <c:pt idx="4">
                  <c:v>из них АУП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60.75</c:v>
                </c:pt>
                <c:pt idx="1">
                  <c:v>131.5</c:v>
                </c:pt>
                <c:pt idx="2">
                  <c:v>24.5</c:v>
                </c:pt>
                <c:pt idx="3">
                  <c:v>59</c:v>
                </c:pt>
                <c:pt idx="4">
                  <c:v>17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Укомплектованность кадрами: общая (по всем категориям работников)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Лист1!$A$259:$A$261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Лист1!$B$259:$B$261</c:f>
              <c:numCache>
                <c:formatCode>0%</c:formatCode>
                <c:ptCount val="3"/>
                <c:pt idx="0">
                  <c:v>0.85000000000000064</c:v>
                </c:pt>
                <c:pt idx="1">
                  <c:v>0.95000000000000062</c:v>
                </c:pt>
                <c:pt idx="2" formatCode="0.00%">
                  <c:v>0.95000000000000062</c:v>
                </c:pt>
              </c:numCache>
            </c:numRef>
          </c:val>
        </c:ser>
        <c:dLbls>
          <c:showVal val="1"/>
        </c:dLbls>
        <c:overlap val="-25"/>
        <c:axId val="117593984"/>
        <c:axId val="117595520"/>
      </c:barChart>
      <c:catAx>
        <c:axId val="117593984"/>
        <c:scaling>
          <c:orientation val="minMax"/>
        </c:scaling>
        <c:axPos val="b"/>
        <c:majorTickMark val="none"/>
        <c:tickLblPos val="nextTo"/>
        <c:crossAx val="117595520"/>
        <c:crosses val="autoZero"/>
        <c:auto val="1"/>
        <c:lblAlgn val="ctr"/>
        <c:lblOffset val="100"/>
      </c:catAx>
      <c:valAx>
        <c:axId val="11759552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7593984"/>
        <c:crosses val="autoZero"/>
        <c:crossBetween val="between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Доля клинических специалистов, владеющих английским языком на уровне </a:t>
            </a:r>
            <a:r>
              <a:rPr lang="en-US" sz="1400"/>
              <a:t>Intermediate</a:t>
            </a:r>
            <a:endParaRPr lang="ru-RU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[диаграммы.xlsx]Лист1!$A$283:$A$285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[диаграммы.xlsx]Лист1!$B$283:$B$285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 formatCode="0.00%">
                  <c:v>0.11</c:v>
                </c:pt>
              </c:numCache>
            </c:numRef>
          </c:val>
        </c:ser>
        <c:dLbls>
          <c:showVal val="1"/>
        </c:dLbls>
        <c:overlap val="-25"/>
        <c:axId val="117636096"/>
        <c:axId val="117723904"/>
      </c:barChart>
      <c:catAx>
        <c:axId val="117636096"/>
        <c:scaling>
          <c:orientation val="minMax"/>
        </c:scaling>
        <c:axPos val="b"/>
        <c:majorTickMark val="none"/>
        <c:tickLblPos val="nextTo"/>
        <c:crossAx val="117723904"/>
        <c:crosses val="autoZero"/>
        <c:auto val="1"/>
        <c:lblAlgn val="ctr"/>
        <c:lblOffset val="100"/>
      </c:catAx>
      <c:valAx>
        <c:axId val="11772390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7636096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7960629921259919E-2"/>
          <c:y val="0.33380796150481301"/>
          <c:w val="0.87759492563429575"/>
          <c:h val="0.57336030912802549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Лист1!$A$12:$A$14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Лист1!$B$12:$B$14</c:f>
              <c:numCache>
                <c:formatCode>0%</c:formatCode>
                <c:ptCount val="3"/>
                <c:pt idx="0">
                  <c:v>0.25</c:v>
                </c:pt>
                <c:pt idx="1">
                  <c:v>0.29000000000000031</c:v>
                </c:pt>
                <c:pt idx="2" formatCode="0.00%">
                  <c:v>0.27500000000000002</c:v>
                </c:pt>
              </c:numCache>
            </c:numRef>
          </c:val>
        </c:ser>
        <c:dLbls>
          <c:showVal val="1"/>
        </c:dLbls>
        <c:gapWidth val="75"/>
        <c:axId val="117763072"/>
        <c:axId val="117801728"/>
      </c:barChart>
      <c:catAx>
        <c:axId val="117763072"/>
        <c:scaling>
          <c:orientation val="minMax"/>
        </c:scaling>
        <c:axPos val="b"/>
        <c:majorTickMark val="none"/>
        <c:tickLblPos val="nextTo"/>
        <c:crossAx val="117801728"/>
        <c:crosses val="autoZero"/>
        <c:auto val="1"/>
        <c:lblAlgn val="ctr"/>
        <c:lblOffset val="100"/>
      </c:catAx>
      <c:valAx>
        <c:axId val="117801728"/>
        <c:scaling>
          <c:orientation val="minMax"/>
        </c:scaling>
        <c:axPos val="l"/>
        <c:numFmt formatCode="0%" sourceLinked="1"/>
        <c:majorTickMark val="none"/>
        <c:tickLblPos val="nextTo"/>
        <c:crossAx val="117763072"/>
        <c:crosses val="autoZero"/>
        <c:crossBetween val="between"/>
      </c:valAx>
    </c:plotArea>
    <c:plotVisOnly val="1"/>
  </c:chart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4. Охват </a:t>
            </a:r>
            <a:r>
              <a:rPr lang="ru-RU" sz="1400" dirty="0" err="1"/>
              <a:t>скрининговыми</a:t>
            </a:r>
            <a:r>
              <a:rPr lang="ru-RU" sz="1400" dirty="0"/>
              <a:t> осмотрами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Лист1!$A$25:$A$27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Лист1!$B$25:$B$27</c:f>
              <c:numCache>
                <c:formatCode>0%</c:formatCode>
                <c:ptCount val="3"/>
                <c:pt idx="0">
                  <c:v>0.70000000000000062</c:v>
                </c:pt>
                <c:pt idx="1">
                  <c:v>0.60000000000000064</c:v>
                </c:pt>
                <c:pt idx="2" formatCode="0.00%">
                  <c:v>0.60000000000000064</c:v>
                </c:pt>
              </c:numCache>
            </c:numRef>
          </c:val>
        </c:ser>
        <c:dLbls>
          <c:showVal val="1"/>
        </c:dLbls>
        <c:overlap val="-25"/>
        <c:axId val="117837824"/>
        <c:axId val="117839360"/>
      </c:barChart>
      <c:catAx>
        <c:axId val="117837824"/>
        <c:scaling>
          <c:orientation val="minMax"/>
        </c:scaling>
        <c:axPos val="b"/>
        <c:majorTickMark val="none"/>
        <c:tickLblPos val="nextTo"/>
        <c:crossAx val="117839360"/>
        <c:crosses val="autoZero"/>
        <c:auto val="1"/>
        <c:lblAlgn val="ctr"/>
        <c:lblOffset val="100"/>
      </c:catAx>
      <c:valAx>
        <c:axId val="117839360"/>
        <c:scaling>
          <c:orientation val="minMax"/>
        </c:scaling>
        <c:delete val="1"/>
        <c:axPos val="l"/>
        <c:numFmt formatCode="0%" sourceLinked="1"/>
        <c:tickLblPos val="none"/>
        <c:crossAx val="117837824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593285214348212"/>
          <c:y val="0.14399314668999749"/>
          <c:w val="0.86351159230096242"/>
          <c:h val="0.74002697579469234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Лист1!$A$40:$A$42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Лист1!$B$40:$B$42</c:f>
              <c:numCache>
                <c:formatCode>0%</c:formatCode>
                <c:ptCount val="3"/>
                <c:pt idx="0">
                  <c:v>0.96500000000000064</c:v>
                </c:pt>
                <c:pt idx="1">
                  <c:v>1</c:v>
                </c:pt>
                <c:pt idx="2" formatCode="0.00%">
                  <c:v>1</c:v>
                </c:pt>
              </c:numCache>
            </c:numRef>
          </c:val>
        </c:ser>
        <c:dLbls>
          <c:showVal val="1"/>
        </c:dLbls>
        <c:gapWidth val="75"/>
        <c:axId val="117874688"/>
        <c:axId val="117876224"/>
      </c:barChart>
      <c:catAx>
        <c:axId val="117874688"/>
        <c:scaling>
          <c:orientation val="minMax"/>
        </c:scaling>
        <c:axPos val="b"/>
        <c:majorTickMark val="none"/>
        <c:tickLblPos val="nextTo"/>
        <c:crossAx val="117876224"/>
        <c:crosses val="autoZero"/>
        <c:auto val="1"/>
        <c:lblAlgn val="ctr"/>
        <c:lblOffset val="100"/>
      </c:catAx>
      <c:valAx>
        <c:axId val="117876224"/>
        <c:scaling>
          <c:orientation val="minMax"/>
        </c:scaling>
        <c:axPos val="l"/>
        <c:numFmt formatCode="0%" sourceLinked="1"/>
        <c:majorTickMark val="none"/>
        <c:tickLblPos val="nextTo"/>
        <c:crossAx val="117874688"/>
        <c:crosses val="autoZero"/>
        <c:crossBetween val="between"/>
      </c:valAx>
    </c:plotArea>
    <c:plotVisOnly val="1"/>
  </c:chart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6. Впервые </a:t>
            </a:r>
            <a:r>
              <a:rPr lang="ru-RU" sz="1400" dirty="0"/>
              <a:t>выявленные случаи злокачественного новообразования визуальной локализации 1-2 стадии</a:t>
            </a:r>
          </a:p>
        </c:rich>
      </c:tx>
      <c:layout>
        <c:manualLayout>
          <c:xMode val="edge"/>
          <c:yMode val="edge"/>
          <c:x val="0.10028552383068561"/>
          <c:y val="0"/>
        </c:manualLayout>
      </c:layout>
    </c:title>
    <c:plotArea>
      <c:layout>
        <c:manualLayout>
          <c:layoutTarget val="inner"/>
          <c:xMode val="edge"/>
          <c:yMode val="edge"/>
          <c:x val="3.333333333333334E-2"/>
          <c:y val="0.31606481481481552"/>
          <c:w val="0.93888888888888977"/>
          <c:h val="0.5540664187809855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Лист1!$A$59:$A$61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Лист1!$B$59:$B$61</c:f>
              <c:numCache>
                <c:formatCode>0%</c:formatCode>
                <c:ptCount val="3"/>
                <c:pt idx="0">
                  <c:v>0.59499999999999997</c:v>
                </c:pt>
                <c:pt idx="1">
                  <c:v>0.82000000000000062</c:v>
                </c:pt>
                <c:pt idx="2" formatCode="0.00%">
                  <c:v>0.82199999999999995</c:v>
                </c:pt>
              </c:numCache>
            </c:numRef>
          </c:val>
        </c:ser>
        <c:dLbls>
          <c:showVal val="1"/>
        </c:dLbls>
        <c:overlap val="-25"/>
        <c:axId val="117895936"/>
        <c:axId val="117897472"/>
      </c:barChart>
      <c:catAx>
        <c:axId val="117895936"/>
        <c:scaling>
          <c:orientation val="minMax"/>
        </c:scaling>
        <c:axPos val="b"/>
        <c:majorTickMark val="none"/>
        <c:tickLblPos val="nextTo"/>
        <c:crossAx val="117897472"/>
        <c:crosses val="autoZero"/>
        <c:auto val="1"/>
        <c:lblAlgn val="ctr"/>
        <c:lblOffset val="100"/>
      </c:catAx>
      <c:valAx>
        <c:axId val="11789747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7895936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7. Увеличение </a:t>
            </a:r>
            <a:r>
              <a:rPr lang="ru-RU" sz="1400" dirty="0"/>
              <a:t>удельного веса ВОП из общего количества врачей ПМСП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Лист1!$A$83:$A$85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Лист1!$B$83:$B$85</c:f>
              <c:numCache>
                <c:formatCode>0%</c:formatCode>
                <c:ptCount val="3"/>
                <c:pt idx="0">
                  <c:v>0.35000000000000031</c:v>
                </c:pt>
                <c:pt idx="1">
                  <c:v>0.35000000000000031</c:v>
                </c:pt>
                <c:pt idx="2" formatCode="0.00%">
                  <c:v>0.37000000000000033</c:v>
                </c:pt>
              </c:numCache>
            </c:numRef>
          </c:val>
        </c:ser>
        <c:dLbls>
          <c:showVal val="1"/>
        </c:dLbls>
        <c:overlap val="-25"/>
        <c:axId val="119359360"/>
        <c:axId val="119360896"/>
      </c:barChart>
      <c:catAx>
        <c:axId val="119359360"/>
        <c:scaling>
          <c:orientation val="minMax"/>
        </c:scaling>
        <c:axPos val="b"/>
        <c:majorTickMark val="none"/>
        <c:tickLblPos val="nextTo"/>
        <c:crossAx val="119360896"/>
        <c:crosses val="autoZero"/>
        <c:auto val="1"/>
        <c:lblAlgn val="ctr"/>
        <c:lblOffset val="100"/>
      </c:catAx>
      <c:valAx>
        <c:axId val="119360896"/>
        <c:scaling>
          <c:orientation val="minMax"/>
        </c:scaling>
        <c:delete val="1"/>
        <c:axPos val="l"/>
        <c:numFmt formatCode="0%" sourceLinked="1"/>
        <c:tickLblPos val="none"/>
        <c:crossAx val="119359360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8. Доля </a:t>
            </a:r>
            <a:r>
              <a:rPr lang="ru-RU" sz="1400" dirty="0"/>
              <a:t>государственных услуг, оказанных в электронном формате через </a:t>
            </a:r>
            <a:r>
              <a:rPr lang="en-US" sz="1400" dirty="0" err="1"/>
              <a:t>Egov</a:t>
            </a:r>
            <a:endParaRPr lang="ru-RU" sz="1400" dirty="0"/>
          </a:p>
        </c:rich>
      </c:tx>
      <c:layout>
        <c:manualLayout>
          <c:xMode val="edge"/>
          <c:yMode val="edge"/>
          <c:x val="9.9687445319335252E-2"/>
          <c:y val="1.3888888888888919E-2"/>
        </c:manualLayout>
      </c:layout>
    </c:title>
    <c:plotArea>
      <c:layout>
        <c:manualLayout>
          <c:layoutTarget val="inner"/>
          <c:xMode val="edge"/>
          <c:yMode val="edge"/>
          <c:x val="2.7777777777777863E-2"/>
          <c:y val="0.34687518226888375"/>
          <c:w val="0.93888888888888977"/>
          <c:h val="0.48621901428988096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Лист1!$A$103:$A$105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Лист1!$B$103:$B$105</c:f>
              <c:numCache>
                <c:formatCode>0%</c:formatCode>
                <c:ptCount val="3"/>
                <c:pt idx="0">
                  <c:v>0.30000000000000032</c:v>
                </c:pt>
                <c:pt idx="1">
                  <c:v>0.5</c:v>
                </c:pt>
                <c:pt idx="2" formatCode="0.00%">
                  <c:v>0.5</c:v>
                </c:pt>
              </c:numCache>
            </c:numRef>
          </c:val>
        </c:ser>
        <c:dLbls>
          <c:showVal val="1"/>
        </c:dLbls>
        <c:overlap val="-25"/>
        <c:axId val="119389184"/>
        <c:axId val="119411456"/>
      </c:barChart>
      <c:catAx>
        <c:axId val="119389184"/>
        <c:scaling>
          <c:orientation val="minMax"/>
        </c:scaling>
        <c:axPos val="b"/>
        <c:majorTickMark val="none"/>
        <c:tickLblPos val="nextTo"/>
        <c:crossAx val="119411456"/>
        <c:crosses val="autoZero"/>
        <c:auto val="1"/>
        <c:lblAlgn val="ctr"/>
        <c:lblOffset val="100"/>
      </c:catAx>
      <c:valAx>
        <c:axId val="119411456"/>
        <c:scaling>
          <c:orientation val="minMax"/>
        </c:scaling>
        <c:delete val="1"/>
        <c:axPos val="l"/>
        <c:numFmt formatCode="0%" sourceLinked="1"/>
        <c:tickLblPos val="none"/>
        <c:crossAx val="119389184"/>
        <c:crosses val="autoZero"/>
        <c:crossBetween val="between"/>
      </c:valAx>
    </c:plotArea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9. Охват </a:t>
            </a:r>
            <a:r>
              <a:rPr lang="ru-RU" sz="1400" dirty="0"/>
              <a:t>пациентов ПУЗ с АГ, ХСН, СД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Лист1!$A$126:$A$128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Лист1!$B$126:$B$128</c:f>
              <c:numCache>
                <c:formatCode>0%</c:formatCode>
                <c:ptCount val="3"/>
                <c:pt idx="0">
                  <c:v>0.15000000000000016</c:v>
                </c:pt>
                <c:pt idx="1">
                  <c:v>0.36000000000000032</c:v>
                </c:pt>
                <c:pt idx="2" formatCode="0.00%">
                  <c:v>0.55000000000000004</c:v>
                </c:pt>
              </c:numCache>
            </c:numRef>
          </c:val>
        </c:ser>
        <c:dLbls>
          <c:showVal val="1"/>
        </c:dLbls>
        <c:overlap val="-25"/>
        <c:axId val="119436032"/>
        <c:axId val="119437568"/>
      </c:barChart>
      <c:catAx>
        <c:axId val="119436032"/>
        <c:scaling>
          <c:orientation val="minMax"/>
        </c:scaling>
        <c:axPos val="b"/>
        <c:majorTickMark val="none"/>
        <c:tickLblPos val="nextTo"/>
        <c:crossAx val="119437568"/>
        <c:crosses val="autoZero"/>
        <c:auto val="1"/>
        <c:lblAlgn val="ctr"/>
        <c:lblOffset val="100"/>
      </c:catAx>
      <c:valAx>
        <c:axId val="11943756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9436032"/>
        <c:crosses val="autoZero"/>
        <c:crossBetween val="between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10. Охват </a:t>
            </a:r>
            <a:r>
              <a:rPr lang="ru-RU" sz="1400" dirty="0"/>
              <a:t>патронажными посещениями новорожденных в первые 3 суток после выписки из роддома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Лист1!$A$147:$A$149</c:f>
              <c:strCache>
                <c:ptCount val="3"/>
                <c:pt idx="0">
                  <c:v>пороговое значение</c:v>
                </c:pt>
                <c:pt idx="1">
                  <c:v>1 полугодие 2019</c:v>
                </c:pt>
                <c:pt idx="2">
                  <c:v>1 полугодие 2020</c:v>
                </c:pt>
              </c:strCache>
            </c:strRef>
          </c:cat>
          <c:val>
            <c:numRef>
              <c:f>Лист1!$B$147:$B$149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 formatCode="0.00%">
                  <c:v>0.95000000000000062</c:v>
                </c:pt>
              </c:numCache>
            </c:numRef>
          </c:val>
        </c:ser>
        <c:dLbls>
          <c:showVal val="1"/>
        </c:dLbls>
        <c:overlap val="-25"/>
        <c:axId val="119453568"/>
        <c:axId val="119455104"/>
      </c:barChart>
      <c:catAx>
        <c:axId val="119453568"/>
        <c:scaling>
          <c:orientation val="minMax"/>
        </c:scaling>
        <c:axPos val="b"/>
        <c:majorTickMark val="none"/>
        <c:tickLblPos val="nextTo"/>
        <c:crossAx val="119455104"/>
        <c:crosses val="autoZero"/>
        <c:auto val="1"/>
        <c:lblAlgn val="ctr"/>
        <c:lblOffset val="100"/>
      </c:catAx>
      <c:valAx>
        <c:axId val="11945510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945356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Имеют категорию</c:v>
                </c:pt>
                <c:pt idx="1">
                  <c:v>Высшая (впервые 2020 г.-5 чел)</c:v>
                </c:pt>
                <c:pt idx="2">
                  <c:v>Первая</c:v>
                </c:pt>
                <c:pt idx="3">
                  <c:v>Вторая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0.49000000000000016</c:v>
                </c:pt>
                <c:pt idx="1">
                  <c:v>0.34</c:v>
                </c:pt>
                <c:pt idx="2">
                  <c:v>8.0000000000000043E-2</c:v>
                </c:pt>
                <c:pt idx="3">
                  <c:v>9.0000000000000024E-2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Имеют категорию</c:v>
                </c:pt>
                <c:pt idx="1">
                  <c:v>Высшая (впервые 2020 г.-5 чел)</c:v>
                </c:pt>
                <c:pt idx="2">
                  <c:v>Первая</c:v>
                </c:pt>
                <c:pt idx="3">
                  <c:v>Вторая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0.75000000000000033</c:v>
                </c:pt>
                <c:pt idx="1">
                  <c:v>0.43000000000000016</c:v>
                </c:pt>
                <c:pt idx="2">
                  <c:v>0.21000000000000008</c:v>
                </c:pt>
                <c:pt idx="3">
                  <c:v>0.12000000000000002</c:v>
                </c:pt>
              </c:numCache>
            </c:numRef>
          </c:val>
        </c:ser>
        <c:shape val="box"/>
        <c:axId val="107775488"/>
        <c:axId val="107777024"/>
        <c:axId val="0"/>
      </c:bar3DChart>
      <c:catAx>
        <c:axId val="10777548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7777024"/>
        <c:crosses val="autoZero"/>
        <c:auto val="1"/>
        <c:lblAlgn val="ctr"/>
        <c:lblOffset val="100"/>
      </c:catAx>
      <c:valAx>
        <c:axId val="10777702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7754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11. Снижение </a:t>
            </a:r>
            <a:r>
              <a:rPr lang="ru-RU" sz="1400" dirty="0"/>
              <a:t>вызовов по 4 категории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0124607442324829E-2"/>
          <c:y val="0.20009493050754104"/>
          <c:w val="0.92643821968907203"/>
          <c:h val="0.63525286455348551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Лист1!$A$167:$A$168</c:f>
              <c:strCache>
                <c:ptCount val="2"/>
                <c:pt idx="0">
                  <c:v>1 полугодие 2019</c:v>
                </c:pt>
                <c:pt idx="1">
                  <c:v>1 полугодие 2020</c:v>
                </c:pt>
              </c:strCache>
            </c:strRef>
          </c:cat>
          <c:val>
            <c:numRef>
              <c:f>Лист1!$B$167:$B$168</c:f>
              <c:numCache>
                <c:formatCode>0.00%</c:formatCode>
                <c:ptCount val="2"/>
                <c:pt idx="0" formatCode="0%">
                  <c:v>0.23</c:v>
                </c:pt>
                <c:pt idx="1">
                  <c:v>0.36000000000000032</c:v>
                </c:pt>
              </c:numCache>
            </c:numRef>
          </c:val>
        </c:ser>
        <c:dLbls>
          <c:showVal val="1"/>
        </c:dLbls>
        <c:overlap val="-25"/>
        <c:axId val="120601600"/>
        <c:axId val="120607488"/>
      </c:barChart>
      <c:catAx>
        <c:axId val="120601600"/>
        <c:scaling>
          <c:orientation val="minMax"/>
        </c:scaling>
        <c:axPos val="b"/>
        <c:majorTickMark val="none"/>
        <c:tickLblPos val="nextTo"/>
        <c:crossAx val="120607488"/>
        <c:crosses val="autoZero"/>
        <c:auto val="1"/>
        <c:lblAlgn val="ctr"/>
        <c:lblOffset val="100"/>
      </c:catAx>
      <c:valAx>
        <c:axId val="1206074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060160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Имеют категорию</c:v>
                </c:pt>
                <c:pt idx="1">
                  <c:v>Высшая (впервые 2020 г.-6 чел)</c:v>
                </c:pt>
                <c:pt idx="2">
                  <c:v>Первая</c:v>
                </c:pt>
                <c:pt idx="3">
                  <c:v>Вторая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0.52</c:v>
                </c:pt>
                <c:pt idx="1">
                  <c:v>0.39000000000000018</c:v>
                </c:pt>
                <c:pt idx="2">
                  <c:v>9.0000000000000024E-2</c:v>
                </c:pt>
                <c:pt idx="3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Имеют категорию</c:v>
                </c:pt>
                <c:pt idx="1">
                  <c:v>Высшая (впервые 2020 г.-6 чел)</c:v>
                </c:pt>
                <c:pt idx="2">
                  <c:v>Первая</c:v>
                </c:pt>
                <c:pt idx="3">
                  <c:v>Вторая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0.69000000000000028</c:v>
                </c:pt>
                <c:pt idx="1">
                  <c:v>0.49000000000000016</c:v>
                </c:pt>
                <c:pt idx="2">
                  <c:v>0.13</c:v>
                </c:pt>
                <c:pt idx="3">
                  <c:v>6.0000000000000026E-2</c:v>
                </c:pt>
              </c:numCache>
            </c:numRef>
          </c:val>
        </c:ser>
        <c:shape val="box"/>
        <c:axId val="107814272"/>
        <c:axId val="107820160"/>
        <c:axId val="0"/>
      </c:bar3DChart>
      <c:catAx>
        <c:axId val="10781427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7820160"/>
        <c:crosses val="autoZero"/>
        <c:auto val="1"/>
        <c:lblAlgn val="ctr"/>
        <c:lblOffset val="100"/>
      </c:catAx>
      <c:valAx>
        <c:axId val="10782016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8142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Доходы – 978 453,53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РБ ГОБМП АПП-502427,16</c:v>
                </c:pt>
                <c:pt idx="1">
                  <c:v>РБ ОСМС АПП-159597,57</c:v>
                </c:pt>
                <c:pt idx="2">
                  <c:v>РБ ГОБМП днев стац-10200,8</c:v>
                </c:pt>
                <c:pt idx="3">
                  <c:v>РБ ОСМС днев стац-19735,5</c:v>
                </c:pt>
                <c:pt idx="4">
                  <c:v>КДУ хоз договора-1880,96</c:v>
                </c:pt>
                <c:pt idx="5">
                  <c:v>РБ надбавка КВИ-18256,96</c:v>
                </c:pt>
                <c:pt idx="6">
                  <c:v>МБ Районный военный коммиссариат-1734,76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502427.16</c:v>
                </c:pt>
                <c:pt idx="1">
                  <c:v>159597.57</c:v>
                </c:pt>
                <c:pt idx="2">
                  <c:v>10200.799999999987</c:v>
                </c:pt>
                <c:pt idx="3">
                  <c:v>19735.5</c:v>
                </c:pt>
                <c:pt idx="4">
                  <c:v>1880.96</c:v>
                </c:pt>
                <c:pt idx="5">
                  <c:v>18256.960000000021</c:v>
                </c:pt>
                <c:pt idx="6">
                  <c:v>1734.76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3750240219033724E-2"/>
          <c:y val="0.54472950243268603"/>
          <c:w val="0.82027294550069951"/>
          <c:h val="0.4438767507605924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Расходы </a:t>
            </a:r>
            <a:r>
              <a:rPr lang="ru-RU" dirty="0"/>
              <a:t>за </a:t>
            </a:r>
            <a:r>
              <a:rPr lang="ru-RU" dirty="0" smtClean="0"/>
              <a:t>2020</a:t>
            </a:r>
            <a:r>
              <a:rPr lang="ru-RU" baseline="0" dirty="0" smtClean="0"/>
              <a:t> – 974 641,84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686297057171295"/>
          <c:y val="5.274751592690443E-2"/>
          <c:w val="0.46204322562895284"/>
          <c:h val="0.8689451689243602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100000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ФОТ</c:v>
                </c:pt>
                <c:pt idx="1">
                  <c:v>Соц. Налог</c:v>
                </c:pt>
                <c:pt idx="2">
                  <c:v>Соц. Отчисл</c:v>
                </c:pt>
                <c:pt idx="3">
                  <c:v>Отчис ОСМС</c:v>
                </c:pt>
                <c:pt idx="4">
                  <c:v>Амбулаторно-лекарст обес АЛО</c:v>
                </c:pt>
                <c:pt idx="5">
                  <c:v>Приобретение медикоментов</c:v>
                </c:pt>
                <c:pt idx="6">
                  <c:v>Приобретение детского питания</c:v>
                </c:pt>
                <c:pt idx="7">
                  <c:v>Приобретение ОС</c:v>
                </c:pt>
                <c:pt idx="8">
                  <c:v>Коммунальные услуги</c:v>
                </c:pt>
                <c:pt idx="9">
                  <c:v>Услуги связи</c:v>
                </c:pt>
                <c:pt idx="10">
                  <c:v>Приобретение хоз тов и инвентаря, ГСМ</c:v>
                </c:pt>
                <c:pt idx="11">
                  <c:v>Обучение</c:v>
                </c:pt>
                <c:pt idx="12">
                  <c:v>Прочие услуги и работы (аренда автомоб, соисполнит, страх раб, инфор и консуль усл, тех обсл оборуд, охранные усл)
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462437.83999999997</c:v>
                </c:pt>
                <c:pt idx="1">
                  <c:v>26475.78000000001</c:v>
                </c:pt>
                <c:pt idx="2">
                  <c:v>11532.91</c:v>
                </c:pt>
                <c:pt idx="3">
                  <c:v>7330.25</c:v>
                </c:pt>
                <c:pt idx="4">
                  <c:v>255138.14</c:v>
                </c:pt>
                <c:pt idx="5">
                  <c:v>26480.06</c:v>
                </c:pt>
                <c:pt idx="6">
                  <c:v>2080</c:v>
                </c:pt>
                <c:pt idx="7" formatCode="#,##0.00_ ;\-#,##0.00\ ">
                  <c:v>1839.12</c:v>
                </c:pt>
                <c:pt idx="8" formatCode="#,##0.00_ ;\-#,##0.00\ ">
                  <c:v>7113.6</c:v>
                </c:pt>
                <c:pt idx="9" formatCode="#,##0.00_ ;\-#,##0.00\ ">
                  <c:v>1345.81</c:v>
                </c:pt>
                <c:pt idx="10" formatCode="#,##0.00_ ;\-#,##0.00\ ">
                  <c:v>1479.4490000000001</c:v>
                </c:pt>
                <c:pt idx="11" formatCode="#,##0.00_ ;\-#,##0.00\ ">
                  <c:v>1043.0719999999999</c:v>
                </c:pt>
                <c:pt idx="12">
                  <c:v>169000</c:v>
                </c:pt>
              </c:numCache>
            </c:numRef>
          </c:val>
        </c:ser>
        <c:shape val="box"/>
        <c:axId val="172988288"/>
        <c:axId val="172989824"/>
        <c:axId val="0"/>
      </c:bar3DChart>
      <c:catAx>
        <c:axId val="1729882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72989824"/>
        <c:crosses val="autoZero"/>
        <c:auto val="1"/>
        <c:lblAlgn val="ctr"/>
        <c:lblOffset val="100"/>
      </c:catAx>
      <c:valAx>
        <c:axId val="1729898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8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b="1" i="0" baseline="0" dirty="0"/>
              <a:t>Структура </a:t>
            </a:r>
            <a:r>
              <a:rPr lang="ru-RU" sz="1600" b="1" i="0" baseline="0" dirty="0" smtClean="0"/>
              <a:t>заболеваемости за 2020 год (взрослые)</a:t>
            </a:r>
            <a:endParaRPr lang="ru-RU" sz="1600" dirty="0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Лист1!$A$55:$A$69</c:f>
              <c:strCache>
                <c:ptCount val="15"/>
                <c:pt idx="0">
                  <c:v>инфекционные и паразитарные болезни</c:v>
                </c:pt>
                <c:pt idx="1">
                  <c:v>новообразования</c:v>
                </c:pt>
                <c:pt idx="2">
                  <c:v>болезни крови</c:v>
                </c:pt>
                <c:pt idx="3">
                  <c:v>эндокринные болезни</c:v>
                </c:pt>
                <c:pt idx="4">
                  <c:v>болезни нервной системы</c:v>
                </c:pt>
                <c:pt idx="5">
                  <c:v>болезни глаза</c:v>
                </c:pt>
                <c:pt idx="6">
                  <c:v>болезни уха</c:v>
                </c:pt>
                <c:pt idx="7">
                  <c:v>болезни системы кровообращения</c:v>
                </c:pt>
                <c:pt idx="8">
                  <c:v>болезни органов дыхания</c:v>
                </c:pt>
                <c:pt idx="9">
                  <c:v>болезни органов пищеварения</c:v>
                </c:pt>
                <c:pt idx="10">
                  <c:v>болезни кожи</c:v>
                </c:pt>
                <c:pt idx="11">
                  <c:v>болезни костно-мышечной системы</c:v>
                </c:pt>
                <c:pt idx="12">
                  <c:v>болезни моче-половой системы</c:v>
                </c:pt>
                <c:pt idx="13">
                  <c:v>врожденные аномалии и пороки развития</c:v>
                </c:pt>
                <c:pt idx="14">
                  <c:v>травмы и отравления</c:v>
                </c:pt>
              </c:strCache>
            </c:strRef>
          </c:cat>
          <c:val>
            <c:numRef>
              <c:f>Лист1!$B$55:$B$69</c:f>
              <c:numCache>
                <c:formatCode>General</c:formatCode>
                <c:ptCount val="15"/>
                <c:pt idx="0">
                  <c:v>181</c:v>
                </c:pt>
                <c:pt idx="1">
                  <c:v>231</c:v>
                </c:pt>
                <c:pt idx="2">
                  <c:v>155</c:v>
                </c:pt>
                <c:pt idx="3">
                  <c:v>1430</c:v>
                </c:pt>
                <c:pt idx="4">
                  <c:v>1211</c:v>
                </c:pt>
                <c:pt idx="5">
                  <c:v>161</c:v>
                </c:pt>
                <c:pt idx="6">
                  <c:v>158</c:v>
                </c:pt>
                <c:pt idx="7">
                  <c:v>8387</c:v>
                </c:pt>
                <c:pt idx="8">
                  <c:v>3180</c:v>
                </c:pt>
                <c:pt idx="9">
                  <c:v>2071</c:v>
                </c:pt>
                <c:pt idx="10">
                  <c:v>403</c:v>
                </c:pt>
                <c:pt idx="11">
                  <c:v>1481</c:v>
                </c:pt>
                <c:pt idx="12">
                  <c:v>1568</c:v>
                </c:pt>
                <c:pt idx="13">
                  <c:v>40</c:v>
                </c:pt>
                <c:pt idx="14">
                  <c:v>761</c:v>
                </c:pt>
              </c:numCache>
            </c:numRef>
          </c:val>
        </c:ser>
        <c:dLbls>
          <c:showVal val="1"/>
        </c:dLbls>
        <c:shape val="box"/>
        <c:axId val="115339648"/>
        <c:axId val="115341184"/>
        <c:axId val="0"/>
      </c:bar3DChart>
      <c:catAx>
        <c:axId val="115339648"/>
        <c:scaling>
          <c:orientation val="minMax"/>
        </c:scaling>
        <c:axPos val="l"/>
        <c:majorTickMark val="none"/>
        <c:tickLblPos val="nextTo"/>
        <c:crossAx val="115341184"/>
        <c:crosses val="autoZero"/>
        <c:auto val="1"/>
        <c:lblAlgn val="ctr"/>
        <c:lblOffset val="100"/>
      </c:catAx>
      <c:valAx>
        <c:axId val="1153411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533964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Структура </a:t>
            </a:r>
            <a:r>
              <a:rPr lang="ru-RU" sz="1600" dirty="0" smtClean="0"/>
              <a:t>заболеваемости за 2020 год </a:t>
            </a:r>
          </a:p>
          <a:p>
            <a:pPr>
              <a:defRPr sz="1600"/>
            </a:pPr>
            <a:r>
              <a:rPr lang="ru-RU" sz="1600" dirty="0" smtClean="0"/>
              <a:t>(</a:t>
            </a:r>
            <a:r>
              <a:rPr lang="ru-RU" sz="1600" dirty="0"/>
              <a:t>дети)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cat>
            <c:strRef>
              <c:f>Лист1!$A$72:$A$86</c:f>
              <c:strCache>
                <c:ptCount val="15"/>
                <c:pt idx="0">
                  <c:v>инфекционные и паразитарные болезни</c:v>
                </c:pt>
                <c:pt idx="1">
                  <c:v>новообразования</c:v>
                </c:pt>
                <c:pt idx="2">
                  <c:v>болезни крови</c:v>
                </c:pt>
                <c:pt idx="3">
                  <c:v>эндокринные болезни</c:v>
                </c:pt>
                <c:pt idx="4">
                  <c:v>болезни нервной системы</c:v>
                </c:pt>
                <c:pt idx="5">
                  <c:v>болезни глаза</c:v>
                </c:pt>
                <c:pt idx="6">
                  <c:v>болезни уха</c:v>
                </c:pt>
                <c:pt idx="7">
                  <c:v>болезни системы кровообращения</c:v>
                </c:pt>
                <c:pt idx="8">
                  <c:v>болезни органов дыхания</c:v>
                </c:pt>
                <c:pt idx="9">
                  <c:v>болезни органов пищеварения</c:v>
                </c:pt>
                <c:pt idx="10">
                  <c:v>болезни кожи</c:v>
                </c:pt>
                <c:pt idx="11">
                  <c:v>болезни костно-мышечной системы</c:v>
                </c:pt>
                <c:pt idx="12">
                  <c:v>болезни моче-половой системы</c:v>
                </c:pt>
                <c:pt idx="13">
                  <c:v>врожденные аномалии и пороки развития</c:v>
                </c:pt>
                <c:pt idx="14">
                  <c:v>травмы и отравления</c:v>
                </c:pt>
              </c:strCache>
            </c:strRef>
          </c:cat>
          <c:val>
            <c:numRef>
              <c:f>Лист1!$B$72:$B$86</c:f>
              <c:numCache>
                <c:formatCode>General</c:formatCode>
                <c:ptCount val="15"/>
                <c:pt idx="0">
                  <c:v>631</c:v>
                </c:pt>
                <c:pt idx="1">
                  <c:v>43</c:v>
                </c:pt>
                <c:pt idx="2">
                  <c:v>230</c:v>
                </c:pt>
                <c:pt idx="3">
                  <c:v>56</c:v>
                </c:pt>
                <c:pt idx="4">
                  <c:v>865</c:v>
                </c:pt>
                <c:pt idx="5">
                  <c:v>135</c:v>
                </c:pt>
                <c:pt idx="6">
                  <c:v>162</c:v>
                </c:pt>
                <c:pt idx="7">
                  <c:v>11</c:v>
                </c:pt>
                <c:pt idx="8">
                  <c:v>5238</c:v>
                </c:pt>
                <c:pt idx="9">
                  <c:v>397</c:v>
                </c:pt>
                <c:pt idx="10">
                  <c:v>198</c:v>
                </c:pt>
                <c:pt idx="11">
                  <c:v>54</c:v>
                </c:pt>
                <c:pt idx="12">
                  <c:v>101</c:v>
                </c:pt>
                <c:pt idx="13">
                  <c:v>132</c:v>
                </c:pt>
                <c:pt idx="14">
                  <c:v>352</c:v>
                </c:pt>
              </c:numCache>
            </c:numRef>
          </c:val>
        </c:ser>
        <c:dLbls>
          <c:showVal val="1"/>
        </c:dLbls>
        <c:overlap val="-25"/>
        <c:axId val="116352896"/>
        <c:axId val="116354432"/>
      </c:barChart>
      <c:catAx>
        <c:axId val="116352896"/>
        <c:scaling>
          <c:orientation val="minMax"/>
        </c:scaling>
        <c:axPos val="l"/>
        <c:majorTickMark val="none"/>
        <c:tickLblPos val="nextTo"/>
        <c:crossAx val="116354432"/>
        <c:crosses val="autoZero"/>
        <c:auto val="1"/>
        <c:lblAlgn val="ctr"/>
        <c:lblOffset val="100"/>
      </c:catAx>
      <c:valAx>
        <c:axId val="116354432"/>
        <c:scaling>
          <c:orientation val="minMax"/>
        </c:scaling>
        <c:delete val="1"/>
        <c:axPos val="b"/>
        <c:numFmt formatCode="General" sourceLinked="1"/>
        <c:tickLblPos val="none"/>
        <c:crossAx val="11635289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"/>
          <c:y val="0.21747703412073519"/>
          <c:w val="0.93888888888888966"/>
          <c:h val="0.68969123651210462"/>
        </c:manualLayout>
      </c:layout>
      <c:barChart>
        <c:barDir val="col"/>
        <c:grouping val="clustered"/>
        <c:ser>
          <c:idx val="0"/>
          <c:order val="0"/>
          <c:tx>
            <c:v>Фактическая мощность поликлиники</c:v>
          </c:tx>
          <c:cat>
            <c:strRef>
              <c:f>Лист1!$A$95:$A$96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Лист1!$B$95:$B$96</c:f>
              <c:numCache>
                <c:formatCode>General</c:formatCode>
                <c:ptCount val="2"/>
                <c:pt idx="0">
                  <c:v>241</c:v>
                </c:pt>
                <c:pt idx="1">
                  <c:v>407</c:v>
                </c:pt>
              </c:numCache>
            </c:numRef>
          </c:val>
        </c:ser>
        <c:dLbls>
          <c:showVal val="1"/>
        </c:dLbls>
        <c:axId val="117122176"/>
        <c:axId val="117123712"/>
      </c:barChart>
      <c:catAx>
        <c:axId val="117122176"/>
        <c:scaling>
          <c:orientation val="minMax"/>
        </c:scaling>
        <c:axPos val="b"/>
        <c:majorTickMark val="none"/>
        <c:tickLblPos val="nextTo"/>
        <c:crossAx val="117123712"/>
        <c:crosses val="autoZero"/>
        <c:auto val="1"/>
        <c:lblAlgn val="ctr"/>
        <c:lblOffset val="100"/>
      </c:catAx>
      <c:valAx>
        <c:axId val="117123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122176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0.02292</cdr:x>
      <cdr:y>0</cdr:y>
    </cdr:from>
    <cdr:to>
      <cdr:x>1</cdr:x>
      <cdr:y>0.28125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775" y="0"/>
          <a:ext cx="4467225" cy="771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3. Уровень </a:t>
          </a:r>
          <a:r>
            <a:rPr lang="ru-RU" sz="1400" b="1" dirty="0"/>
            <a:t>госпитализации больных из числа </a:t>
          </a:r>
        </a:p>
        <a:p xmlns:a="http://schemas.openxmlformats.org/drawingml/2006/main">
          <a:pPr algn="ctr"/>
          <a:r>
            <a:rPr lang="ru-RU" sz="1400" b="1" dirty="0"/>
            <a:t>прикрепленного населения, </a:t>
          </a:r>
        </a:p>
        <a:p xmlns:a="http://schemas.openxmlformats.org/drawingml/2006/main">
          <a:pPr algn="ctr"/>
          <a:r>
            <a:rPr lang="ru-RU" sz="1400" b="1" dirty="0"/>
            <a:t>госпитализированных с осложнением БСК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0.01389</cdr:y>
    </cdr:from>
    <cdr:to>
      <cdr:x>1</cdr:x>
      <cdr:y>0.14931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100"/>
          <a:ext cx="45720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5. Своевременно </a:t>
          </a:r>
          <a:r>
            <a:rPr lang="ru-RU" sz="1400" b="1" dirty="0"/>
            <a:t>диагностированный </a:t>
          </a:r>
          <a:r>
            <a:rPr lang="ru-RU" sz="1400" b="1" dirty="0" smtClean="0"/>
            <a:t>туберкулез </a:t>
          </a:r>
          <a:r>
            <a:rPr lang="ru-RU" sz="1400" b="1" dirty="0"/>
            <a:t>легких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8D1A-07C6-4BFD-A763-628E283422B4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063B3-4A3C-4B76-97FD-334788F96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p24almaty.kz/r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instagram.com/24poliklinika/?hl=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p24almaty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Отчет главного врача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КГП «Городская поликлиника №24»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 err="1" smtClean="0">
                <a:solidFill>
                  <a:schemeClr val="tx2"/>
                </a:solidFill>
              </a:rPr>
              <a:t>Баттакова</a:t>
            </a:r>
            <a:r>
              <a:rPr lang="ru-RU" b="1" i="1" dirty="0" smtClean="0">
                <a:solidFill>
                  <a:schemeClr val="tx2"/>
                </a:solidFill>
              </a:rPr>
              <a:t> Ж.Е.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png;base64,iVBORw0KGgoAAAANSUhEUgAAAMAAAABsCAYAAAA8Ar2SAAAgAElEQVR4Xu2dCZSU1bXv/1XV1TPQzDMEAZFJUVEEcUA0RqPGIct41RiHeAdvlu9FTWLiM1Gv8eWtdX3XKUavQV1XDcabqEl8DtHEWVHEAQcQUEFAZGjopueqrqq3fqd7N1+XXV1fT1Dd/Z21alXV951zvvPts/c5e//PPvuEUqlUSkEKKNBPKRAKBKCf9nzw2o4CgQAEjNCvKZAzAlBeXq7169dr3LhxGjlyZIc65fPPP1dhYaFGjBjRoXLdmbmxsVGxWMxVWVxc3OWqu7u+LjcorYLa2lqtWrVK06dP144dO1RSUqKGhgbt2rVLkydP1ubNmzV27FjXL7mcckIANm7cqJtuuklXXnmlbrnlFp199tkaNGiQBg4cqGQyKZiB3xA4FApp9+7dikajOuCAA1RTU6M777xT4XBYZ5xxhuLxuMtDh1RXV7vf1FVRUeHqoCzXysrK3LXx48eL5w8bNkxffPGFhgwZ4jqtsrJSEydOFCbSJ598okgk4sogqIMHD3YdPGnSJPe/rq7OPfe1117TqFGjtHDhQscUPIfr1L1z586WumlDUVGRez71k8/aTP4BAwZo69ateuGFF1x9p512mnvGhg0bXB0IGnloI9epq6qqyrULevG+1EsbEcZEIqGvfe1r7j35DW0oQ/nRo0frs88+c/SElgUFBS38CgOTeH97V8pR5uOPP9Zdd93l6EdbKb948WLdc889mjdvnrZv3+7KHHPMMa69PL87BobuFqacEAAYB2LCyFdddZXmzp2rDz/8UJdeeqnuvfde1zEQE6aC4DDQ7NmzHWNA8GeffdbRBUZDEGCiRYsWOQYiUd+LL76oww47TB999JFjAupBgOgoY9YPPvhAQ4cOdR3Fh/z5+flupIPBYMYtW7a4ezAg6a233nLf8+fP1zvvvOMYcsKECZoyZYoTmnXr1rl23njjja5uyiFIzHLLly93ZUtLS52wwnCMrNbm559/3r3L7bff7gTo4Ycfdvl4f8ow85Euuugi/eEPf9Bxxx2nl19+WdOmTXO/H3vsMcfQtOuKK67Q/fff78oefPDBThgQOtrIe0GP5557TqeeeqqWLl3q2nHttdc6Zuc/QoMAbtu2TbfddpujIdfz8vL06quvukHq+uuv15/+9CeXh/IIBe3/5je/qQMPPNC1OddSTggAI+HNN9+sI4880hHzO9/5juv06667zo1qd999tyMoKtIPfvAD17Ew50knnaQHHnhAjzzyiKMrIzYMAtNSFx3Pf0Z+Og9BYLTiGp2xYMEC13Hvv/++Y06Ymevkh3HoOP6vWbPGPYPRjFliv/32c8yDUPAMZqajjz7aMTQCSHnqhmnefPNNnX/++Y6ZjAGolzasWLHCvRfPglkYufmPgE2dOlV//etf3bvAcOR95plnXP0IITSCoXn2z372Mzd4nHfeeXrooYd04YUXujYjILSB96JOZgWewWDC6M/AQlsRWurjOZS99dZbnWBcffXV7l1hdAYKBg9mRwadJ5980n0jMJ9++mlLPfQRdOL59NFLL73kaIMgMLPnWsoJAYAoTN10CB1GJ7eVYFbuee9TbsmSJe4aI2FbZSlHPkYru88IBkNwDSbyTv3c4wPzpSfLW19f7+639Txv3enl27tHXtQFmI+PJdoOQ6FGbNq0yX2n08HyGo3sfTMxnPcd098/vYy9K3XySacLz7TZxMryHt58PM/7TrkiCDkjAF0hCB1EynWDqyvvGJTtGQr0CQHoGdIEtfYHCgQC0B96OXjHjBQIBCBgjn5NgR4VAAwmUACQE2A5W6gyw5H7pExGr7dnVq9e7VAIID4waDOogPDAnZctW+aQFHB5DFsStsHxxx/vcGygTOC/d99916Egc+bM6dUdDwIFesW6AHBuVxL98N577zkbCtphsAJlsqAFQjdmzBiHxllifeHLL7909ygDJA2UbGsNIGq2RoExPGPGDGe80zfURdtBl3IhZRQAYDqIAoFtcQac3fBviAZubggB8BpICi9oCXThiSeecNepB0wc4gK7gZNDRO6Rj2cAY3IfRAEC0QY6grxAbSAhhx56qOskrsPUM2fOdBjz3/72txbigiTRTu4D7yE8a9euddAkUCXQH4s2vTmx4vr44487nJ51BUsMAkCWw4cPb1kcg470F3Rk0YvVW9ZZ6DNgYQYQ1gegE2Wpg3UBGJU+QhCOOOII9wgb1KAnUDP/YXLKAd0CuQI3Q3uEhnYCV7/++uuOnxAWoN4TTjjB18DX032UUQB4KRZVGJ0hICMuLwzRSBBs5cqVjnF5IZga5mR0tcRIDWYPHLb//vu7EQDokby4PLC4A4RGXTA1ZSEsDMzI7R0lwLTB1GF4Oo+8YPAQmc4BM0eYECI6kvrB/rlH+6mXNjB68S6sGvfmBMOxAMgiG+sDDEQwLswHnaAnfcisCyPzYaCBXieffLJYZGNVlz46/fTTW9YKgKJhavqE2ZYFMwTGFutY5KPP6HsGO2jJDAuj82wYHaGEzjyb+qiH/qP/WY+g/FlnnZUTsGhGAWAKY/EFQjLN8UJIOKMBDA1xWTnkPmoIzAyBGU3MbYARn7wQmpEGQjK6e7F4CEzHIRQQmdGsLTjTMGhTb2BehI9neVUou0Z+nkXn0D7awHNot3c9oDcLgbXdVEn7Dz1sZIYe/Ia2XhzeZloGpPQ1B69aStl0FbWta962pOe3AY4BKtfWAtq1AYxZvER6+umn3WiCOoSEw1wwrb0YIwOrgfxHJ2REzsUl8L7A+ME7dJ0CnTKCEQxGdPRDPkxpCIJ9GG2ZohEEpj50boSB6dO74trR5qNqvf32207gGIXQ8712SUfrC/IHFOiUAKSTDR3bhAHBQABMGGBQEwZ8WJg1mBXQ0TNNh6hbGGuURY1BZUGAuMbsA6JASrdLgu7sOAVQkVANsyW/+Uw17c46GezSVbVM7e1IO6mjUwIAwwMnguww+ntHYhqKPYBAwPAYR+RDIEAmKItxikGEEMDYeEbC6JYojycnwkIdCAwQJnAqdgnXsS3MLpk1a1a2/gvuZ6CAuVNnI5A56WXLx32/ef3mM1+utnyz0tvjt04r1ykBoDDoAczJiNzeSIxEAlnaDAFagTAYvApTcw31CGHgOmoTAsY1jHEE4pBDDnHPAlEwIyvXDCo/zJFLeWrrY9q0bZeibTj9pbczHotlzDdsYLEGFO/ZR+CXCf3myzkBgKHB94FFYVAvQmQqC8zpHdWNoLy0CQPfSDVMzzRXXr5deWFp/MgCVRWNULJwm2p31Sk6KKTyT1IKRcaoeCR+9iEV5oVVEA2rtDBPpQURlRXnaWAR3p57ZpJcYrZcawuREC6/b7k2ba/qUtPqq8p16XGTdeaiQ1rq8cvYfvPlnADYm6brZmDxqDg0GJgN3b3NTyilcLxWsXhSifxiNdZtVbRxi/LDNZpS+p421u6vFRUF2lS2VvnJEsUi1araOlqKXKRkOLO+mh8JaXBJVKMG5WtUWYHGDynUxGGF7lqQWlMgmUrp4vtWqTHRtaAgVds26JxDBunImeMdxIxKRf9jB8IfDIRs9GkLCez1AtAeU2ELQAi3t7W2Wg0bP1TdxtWKbftc8ZpKJUIRxcMF2lY6UZWFwzW5dIUOGvRUS5Uf7pymB2KDFM2vdNd27RimkC5XKBKW6DMG+ra+nWWz5x4/h5VGNWVUsWaMKdH0MSUqKdjja98dgsEsiDqIykZC7QPtQlUz/3xmQ1Q9myFhFgxF8tlAwjoKdKM+7tnggY0FY3EfhuKe+eUb3k9e6raVdmZWq4M28WzcFVi8YjGKcjc+sUHxxoRCPmbNZDLV5uwarq/Q2XOHafvm9c41wvYhmACwpsMCJGpvZ/X1nJ0B2mOeZLxBjeveUMMHf1fjpyuUamxoM3syFNF7IxdpW/F4HTr4cU0qecPlSymkGz/9lurKPmsSgPKhCqWu6vLyeV4kpGmjinXYpAE6dNJA5aNzdTGhEvKByRjVTABgWDoP2wZ0DGa3zSPkhVkx8EG1gIqxcbzoCXlZFQdIMNQMdxDb3YWw2LZD8tk+aFZf8cfh2zbqIxAID4ADq8GMyLSnO41gW5Dj3fzs/+2TM0Ciqlyx5Y+q4Z3/p1RNhS/WSobCWjlykbaWTtTRI36j4QVrXblnvjhKfy9AcFKq3DVESl7TZQHwNqgoP6wFUwZp8YzBGj7gq7u/fDXekwlGxVUkfccaWRjV7R6MDkN610TM3cRmDu+zYSyECoEwONDyUY5r5qPVXpttRvautHenANiz/TK233y9YgZI1FQo9tJ9aljxJ6mxKTxIRxIj/soRx2pb2TidMPomleRtV228RNdsPlnh0i2qqixTqvF6hcPdq77QRmaF+fsN1OmHDOtX9sKuqloV5oWcvp4t+WVW6vGb12++nBeAhuV/VMOzdyhZtzsbHbPcD+mD4Udr54ghOn7UjYqEY/qvzYv1XkFc1VUDlIj9qkd9SUCWvnXwUJ04c6gybEvu4vvlTnFmlfOvv19Lrv6HQAA62y3JmgrV/eGnalzziqsCQGF1VZ4akyHlhVOKJ0PKD6dUmpdy36MKm/z/20vYtR8NXaiacREtGH6nNtaM1S3V09XQEFG84d8V9mwWz1ZXZ+9jI1y2aLQGF/ce9MhW43lnbAGLDYSdgcqDmgTT28IlKNDpP7lb9/742864pgyGvBneQNP8t5g+XPej1/ebGSCxY4Pq7vu+EjuJTbMHdqlqDOmdigIdNCimt3blKz8sVcTD7v+E4kbfPLl68DwlJ1doRtlfdNuWY/VpMqyGulv3igDQyCElefrRieMclNobEguKrKuYLWFoEOoNNgm6PkKAH9Xhhx/uALRn31ytAyeUOSMco5n9HdgWCAOGsgW8ws2dsoEANHNConyjau4+V8nKL1vxRjwpPb2tVGXRhHbGIhpRkHC/t8ciiiVDWjSsVpEOrFOtG3SI8qev05eJCi2tHa+62l/vNQHgxQYWRfTzUyZoTNmeVc5cFgZzU2ZEt+hx6a7L6f/bMoLJA4LkNaz96ut9fwaI1avyjrOU2LLaFy+gFnWE6dMr/Xzg/iqc/ZF+XTFBW+vu2qsCQFtGD4rqf5/xNRXmd7/x7YuAPZwpQIE6eD5AzVM3q+65O3q4W1pXv2PQCL0yuVbP7F6qULhpv+/eTCfPHqwLF3QsYO/ebF9nn/XJ5h0aM6QpTmi2FMwAoPF1u7Xj+iOUaqjJRq9uvZ9URGuGjdPtQ3+tVGjvG6a4WNx57n4q60VGcbYOQM059Sf36L9vuEDFgQBkI1fT/dplD6ty6Y/8Ze5grsZQVDujI7Ujf4y254/Rjijfo7U9Okbl+SPVGOr6QlUHm9Qq+6ULR+obs4a0WwWLXRijrNraii6roqwSY3xiXBqmzaosBifuC7Y6zG9bueVBFk6Qb1ZubRHMFsTQ083lgHteVwnKY7SC5JiLhaFBtA8U6KQr79Ifb/iuc01n7wVOjdRNm4k0Yf/ZTM9CXL83gnc9/BPVvvpgp/koFi7UjvzRjrmN0ZuYfbR2RUcIt4hcTcdOK9Plx+2JeNFWO2F0XLlhTBiGxIovTGXMiiuC+eUgAOYzhUsEwmN7sGF49HPbpM5eCjYWESiA8DAIGHttQWuoj2/qY481gsZv9m9T3iI1IwzAmwcddJBDgd5avUnTx5W5+rjOhiOew3vg18SOPhJBbhG0fi8A5Uv+UbVv/yUzj4ZCqguXOOZuGcnzx7qRHKbfnTdEqVDXfW/2hZDMnThA13yzydmtvWQekRY9g7x2zVAV27SeKT5Se5vO059t/jdWl8GgMKxFwW6vvdlQIGtLYANIKn/wSlW/9jtV55V5GLyZ2ZtH9Zq8gWmumkZ+c91M/59+PRuLdeS+ufoa9up9Vvo9b71eF+GmssdMHagffj27AHSkdbmQN0CBOoACPfXKSt23olb1ka4fAZQLnd+RNpw+s1gXL5rSkSI5n/et1Z9r5sThAQrkt6f+/u4G/cdLuyTP/l2/ZXtzvlQyoQumx3T215uio/WFhGpzyo//U7//xfnaubPcGemsJJOwW7BVsAEwzAMjuLnHV6z6XNf8+XPlFeXeUTc9yZTla5frum/P1onH5JYA2KF0dvKLGd4YyHbmFwgS9oCpOnbP+QJdfY9+d+25zghmwwqR9jCe2ZsAKkQEPgxfjn8KfIEkvfL6cv3ime3KHzhM4cjex+O7yuSM5Mnyz5SK1SgULZRSSSkSVSi/1H2HS4Z+5RGx6l1a9+wS3fqTC3XaSSd0tQndWh7m5nw1mBSIE58eECCY1TbLWDhC8w2C0Ymwwf3Pvtyl0WVFLSqQGbzmCuE9rScwgiU9/tij+vU7eUqE8lQwaLhCwJZe+5LuzfTfa/tavva2Nra15ZFymcp46/eW9ZaheKxGia2rFYrkC4FQot7tXwgP21/hgc3b9prLJ2J1+uzFBxXbvUO/vOxMnXfuP3QrA3dXZca46RttvGhSJmQpMII7YARzEuGSdxpVHy52cGbhwOH7xDWhK4yTLP9ECkeV3P2FFAorVDxEaqhSKhFTZNxchZo33DTW12jDK79XQ+VWRSMhXf9Pp7tD6PpaCgSgAwJAFOLbnt+i2uhQJZMcMicVDBimSH7vcBn2Mm8K9cfNDqkWprf7dTu/0MZlj6qxrsoZgQOKIrrp8vNcJOa+lJ58Y60S8TqduvDArK8VqECS8xf/xX3PaWfJZKUSiaZoBoQ/KSpVfukQN6L25pRKNmr7R69ox5o3FRICwgHW0vjBBbrthitdcK6+kjCCz731FR0+ok7nHDurxc2C1WWLQoFtYWc3WDQJP+/vV1j85suZLZEQ53/96nZ9kHeQkk4AEk6PTrmTXkKKlg5WtHhg74NJCUXy+Yfa/tHLitcShqWJ8e170azR+o9f3dDqlBQ/jNDZPKA5uD1g2BpqY3VZsDE7Xxjj1mLu419k5wSQD+a12Dzmc0ReF1alWQAWTUjolHlT3VZTVo7x/2EVm2h81E15jGGEv9+7QtAJjz76qO5dtlPV0eGO+d0s0CwETq0IhRUtKVO0eJBCe2H7YmeZjHLJxpgqN3ygnZ+sULx6p6eqZgEIhVRWFNFPLzld55xzTpuR7rry/ExlLQo22imxfMyJjW+YEL2dD1Al/j0cSGGnwPDN8U8YxCBAMC+MzHXcJfAZAgUirdxQoSkjCtr0BsV9wyBU8vodrTuS12+dOTMD8HJ4PP7y5jv0VuMBSqQ4iGHPLIAAMBvwnUwlFS0coLzigYoWDciZWYH21e74XLs3rVLVpo+dEIBctd6o1iQAkXBIJ82dqBt/fo1zFtvXqa2dXulIj7URJzgLveItl/4OgRHcASPYiMfhbP9+3+PaUDhTiUTzDOBhfpgMwZB9h6S8glLlFQ9QtGigwtG9u8UQY7Zm+wbVbP1MNdvWKxmr++po34ozmgRgzsRBuu5HP+hTun8gAK0p0Kno0MjMq6++qt/88WVtzJ8iwualUk22wJ5ZIKFUgpmgaYZg0cndx14IR5RXUKy8whJF8osVKShSJL+oy0Y0dTfWVipWvVMNVeWq37XFfeJ1rQPAtjXap5FFM8cN0I//5QItWrRor6k+e3uG+e1fXtc5iw5UaWlJ1kf7VVf6vApklEIIOIzt7kf+qrWhyUoq3GQLtMwEzQLh7AQEINXKVnD2gldgkgmFInkKRaKK5EXddwhUKUyUadAlhCzp6kkmGpVqjCnRGHOjeby+Wo311UrUVztUqqluvlNNz3WrZ3tSewJAmMxDJg3RD//pAh111FE5w/wYp6gr+OhYOEQMXlRSrqHfo/bgysB9i86N/kzCxx9ViOgP2A4YwSdeebf+++fnqrJyl7MtMLwpRz72HfAfg5wNNKTACG5jnOAQuiUP/VFvlA9QXWRQswCYIDSN/s5n3QmGV0DSBYDZo0ltaplNmn+7a97rxuBpeeWZhfwJQJMomG9faUFYJ8ydrH+55EJ3oF+uJOiHYxqhFzFmYVCYHUa2w+5gVDbRYLwiBNy3zTYceWp+QxwpawJwwS+X6s7LT3GnasLcHEVrp0Fy6AgGNkLHhhiEKhCADBwBsZ986mk9+uoabUyNUmMq4mHiZiM5zUbYw+x7VKPW10ylahaKHhSAvIg0deQAnXfacTrzzDOcM1guJj+bbazdfg4jr6mPK5xqCmVOss01/A7ConSCA9gO+PhfntLfV+3UttDQJkEwlChNALyj9R7bwWYAL7TaGQFoXpvIogJFwmFNGFKok48+WN8+41vO7betQz06QYpeUyRAgTqBArXXuzZdP/u3F/T8B19oc0Ox6kJFLQaw2QitVKIWA9mvALQhFF5Du1kVcr4abdgAJflh7TdyoE5ceIhOOvEEd/5xfz1uKRCAbhYAr3CwEMOxpi8uf18rN1VrR6xAdSpsQoJg+nS7gOstdkJ7KlAWAWiuwysAMP3owcU6dPokLT5qnjvVnMP2+tuI7+2fmx54Vv986jwNKcuu8gUoUBcmdWYFVjRXrVqlFe+v1srPtmlLZVwVjVHVJ5uW5VtcKrogAC3IUjKhoqg0pDhPE0YO1pzpk3X4IQdqxowZDjHZV6N9OpIDSTFs0bcNyQG1wWC1k93NhYE2W8gURm078IJvmJP7Xr2f69RLeYxXvs0opm5o/o2r7tGDP/22qndXOLSH1WP8gKgLddCbAgHoggCkF6WDgdg4LvXT9Rv02eYd2ri9Utt316uqLq66eEqxJHFxpLhbTENA9swYISWUlwJ4TSoaTqooGnKH5Q0vG6CJY4Zp6sSx2m9S0yn1jPLeAyG68TU6VFU6kmO7t/jGCIVB+W1Hw7JF0YvkTJo0yYU8QUAs4gQCAXPbkbMgRLg+wMgICSFOCHALUoRw8AyY/4gjjnACcNn/fUy/vOg4rfroAydcbInkuYAACxcuDASgQz3cxcwWkIlOpyP58NsO3OM3nUiH880oZccCMWrRsTA6u6FyOXUWyXFnrcVi7t15T+8pNNlsskx5GxNJxWMNX9kR1lZ9wQyQy1wVtK3TFAiM4B40gjvdK0HBvUIBur6qptYtnEVCIeWxIJIhBTPAXumS4CF7iwIw/89//7ZWfrpNnOi5aNoAXXHO4kAAjAIX3LeuhRj/dVHbAaE6EsIvm57KfS+K0Zbe2l3P21tMluk5GLvE4cT4xTcHu8VcFbBtMHIxXNH7vWcJGyIEwmPHHdlZxHbiJPVwn4TNwG/UHDOCLYSK96DshuqdmjeiVucvPsghSuS1gLrUg92FzxHftBdDub3kd7bwm2+f7Ae47MEmAWCz+Fljv2ghypFHHunQG/xE7KxZHK0gDkapOVTRIWy8WLFihTucmTIYbzhwsYEDfxTcqiEoxIXohOwAtcD3HgbgOocsEzSWssCICxYsaPPU8X3N1B15Ph2PABDGBAaFUWF6O0ibDjeY0yJHQ1foTT4EAeQHGiNEHFDNNcpARztSlTYhXNDa9gRwH4QHAfrX361VY2NSifrd+u5hgzSyKOmc5ngW/Uk9tgmHNlMHaBT+RH1eAM74zaqmd0zEdeWc3Q6n/vjjjx2WTqfYqeAQHQaFYCA1jA785jroDA5WdBLQGvdthxL5YGjrGBgeQaED6EwOl2bkwhOR9QPbssfzEaC+kNo6Vzj9vOD2jjjiHoyZ6ZxgPzNme0awN9wK9A+c4dK4zg+Bs6k+6ZGS0/N7maSrz+sLQtPd7xCgQAEK1N081Wvqq4/F9cX2ilYn1mdqPOqZ3wXFtvKWlRSopKj1TsCctgF6TS8GDe0UBdgi9MP7l2v9VqJg9Gyq371D31swSnP3H+vUZ+eKkUw624dII6i+qL1oA6xic7CHN+0TI7j2ukNb2lB83YqvUMgbR9KL2HRGTfETwq9nu2jv1Y7dQ2QGbB6ABGwrO8wCPRvDE+QHmvJtLhJmY1nMT8pbXvMNogwqo21esfps5xgjOMxnG2Iuvm+VGjnGs4dT5Zef6FtTpTlTxjgD28ATBABwBG9cbESEAQFYvLg1HLtPBKDq/5ziyIJPzjuH/c9WKBCdCKF5AYxZ0IyxY8c6A5bOnTZtmjPOiDpMp5gvCh0yb948F3UYBAPjGVSDcqAVoD90ppdAdDj3KDt79uwe7qqerZ53wzsWgMAQIN6fD7Tgve2cML4tpo+FK4dZbIsjYAIOhjAONIe5ieUDs0Nz6A+Cxjf5oDdCBDDBdkfq/sWf1yseTygUzh7QDEfDpq2p2VN63nDddl124jSNHT64ZdMNbcTgt+Bb9LGdq5b+hH0jAFdPbRaAsFadtqQVCkRHIqkQG6Y1j0Y6A0JDeNAfpJ2OMmcvOpX8dDYdQR28OB3Ef8oyCjAqMkqBGpGXDgYN8h47lL0bekeO9IC2btCJxdxA0Nb7emfLtlAke2u/M3FgBHfSCO4OFci7Bc/LrjY6dNTxq3ewfG61MhCATgpAbnVj0JrOUGBnVZ12VezW5PHZDwH3i9jQDr95/ebbJypQZwgalOk9FMD0veSOFzR9UL3OW3ygY1oX5jKVcuoXK77sD+BavzwiaenSpa43IQhL5+jxtsPIzo/iGkiEuTqg76Pjm6GG/o5dYHFlusIeGHjYELhHWOgOM47pMFaH+Y+h2JFIxl1p074uC7jAJhne284GNr8i2gbKhBrJB/sKOgFaGAp07m2v6tAh1Tr3uNktgXGpExsEZIb+o38JjNvvzgl+7LHHXP9CEEewZNIRA4QHYmDgMmpgqGHNG/yGwCAoMCHIBHlAb/AJMn8h6oGRLeFbQmwajGpz5MJHCEGiDn5T3iIlw+xr1qxxeXkuu6gwohG+N954wx0EzUHPfT1Bd+IykWBykCUGCeIAQQ/QOhLMj+sK9CPekfXnLU+t0denFWvWlCZamU1meDx1mK3nV13pMyrQAw880EIUpkOYCuaC6ZgSQWtwyIJYCAEjryXzGrR9qcwYy5YtcwKAQDGC0yH8p5LLxdMAAAhZSURBVBOPPfZYB5kyOiEE69atc89gBCMPAsIBboxudDCjnQmchQMHhuUe6BOjF4LaX1MmgKItegRGcBeMYNMZs20yR30xiNMc2ZgFvBu5LcKZrRtwj/pZI8BL1EYommvPsxGLawgSAsDslAlP7q8C0d57BwLQBQEIGKp3U2D91l16f90WnTz/ABEkrL3U71Sg3t21/af1zHyokxYUwMKkoP+jKmI/2ckxjHXcZ5Zk9rzkt+9o/Ydv6IlfXaxtX25x6il5uW+zNnYVhjZ1pfvoZKKyX2Hxm2/fwKCve6IrzG+KMOxN3bEQ1h6bpvsHmaHXf1jb35uC1GAPAUoAPmDkom4CYRqowHVAB1tNx76yHWEb339Zf77pe3r/vXfd3gyLE4rqCfOjspp9xmYoP8kvY/vNt28EYNnx7l0b4tLLDVd/xReIUcd8gYgJCnEhOggDrhAwMNdxYyDZVjt+Q1RGFewADFsLAoURzMgD8RnZQCH4xsgmP6PXMccc43yJSIceusdhz0/H9NU8NljAKIacZXOFYB3gwde/1IhIpU48fA9g4B3YbFsmQuGXWa2v/Wye8VvnPhGA1GtNocMb4hG9FXnB+ecAPc6cOdONNF5fIJjWogkDW4LAgOQgAAZd2nlTCA2jFKMWUzLoEUJCfSA5EM52hfEbAUEQgElZU8AgZoSjnIXt7quMvTfeKzCCO2kEZ1OB7JRD20pn+qV1anp5pmumYHMAa0sFoixTOQJhCzx7g0n68jMCAeikAPRlpugv7/buJ1v09prNbpadOnqQ5s+alPHV/aorfUYF6i9M0BfeE/UTmwwV0aJJMKNyHfvK9mMwq9pCIu990ZL3FYsn1FBToQVj4q3ColgYRuw01F9QJcqCKmULSuBXWPzm2yc2wL5iDK9q5EV+vMv0+6ptufpcQ4Kwo8w9BfcQgy8tzAmMhIsIETfS4wLNH1mnb8wZ1xIWBUAClwpUJJQEPthtCICdM5yJHn4Z22++fSIA3/u3t9z7pZJxfX9R3LkpgPLYebkgAxbB2OLHYJyCF0N4dH90dQtwizHMqMIowm8Ii9HLyAUsh6sDBjTGM0Yx8YEgNgYzz8XPhamag+sY1YLUmgJemwnkLBuNYOgnVu5QQyyuaCilxTOHqTRt0zpPoF76kP70G5TXL2P7zbdPBODYK5Y7CodScd1wZlOUMhoMU8LEMC87uUBsXGzJSMR9Y5xyoBvMDyPzH2ZnSiYvMCl5qY9RigBR8+fPb/Elwr8IQvONsDFaMYUDfdKpONZlm4ID4fBPgcAI9mkEM/2ZPw9x573+P96dXcbAFoveRhFv2EOmamYN80r0bqo3nyDrQi/q41WJ/HdxkLM9CgQC4FMAAjbqexR4ceV6LV+9ydeJOekwdnvU8JvXbz6zQVoNlI1xqbZcZy9uWgxFO2GARv1DPbeYqBZQINPCXKdOiu97rNB33wi101zH7S0tKsTF969SvDHZK1++sbpcDaue0j+ecYxDv7AlUc9x08d4x95EvWZdCbUZraWt1G0CgBqEusID/Z5ekt4gryqVHim6Iz7uvbJHe6jR2E4ACthk2FYWYcOLAvXQo3u82ujWt7TkZ99txW/MAMwE2Jhmk7bXkIwCcN3TF7hyycaUji78XitfIFZs+Vg0Y/RIpiDDjPlv2/S4ZtgzTlVMZ5Tl/C42vOBhaHYDCBBuFFwnD/5FQHxz5sxxDlnUyXP6QoToHueOLA+gH15ZW+FQoPz8aNbmxHzmoyK/eWMNMeUXNIVyby8lE017lSNpB3hMHxHV8LLWiKBfZMmel1EArnjiRJcn1SidNezaVnGBGOlhUpibkRnGBNHh4UxB5pDldVeAiYnybKcgWgx8RiTKkRAErpuDHD5GPMOCbtkph30pQnS2zu/J+xZEy7ahZnqWhVs3T9H22kRfUl+2s9pQUehPO9cgU53wF+202FLtPZuBF4g927O9dWQUgO8/dERLvt+et6zN59I4G70NJyZjZ0Mleo0ir8pjSBAvls3LsScZpi/VzQxrQQXaey/6hE82IaEOv4iSnZCZbecefY2g+AnKi5AgTB0997nbbIC+xBzBu/QfCgQC0H/6utWb4tvDqN4WOoLrBCMvyAqjL7M7swAjPH5BVsY24XAPdYaR3eBHP/kYrakbe7DJdog5TwBbWLVnAmF686Fmm8u8t23p+fx0bbcIANMpL9/e8rufPOkN7kwZPy/dVp62VKu+6n/Ee3E8FQxDBI30xF4LGAwbzE77MaCD/FZm7dq1Lo/p87YDDTvAm4/QLdiMhufb+QHmPTB37lzXBASK6CG42JggmW8TQmH5gHXffPPNr7QN+9Gbzw8vZBSAE/7HvU3lUwldcdI4txEFiIlVXIxQ9HKIhHMVL0RDiQVkO7jsgDcEwyJIU5YQJ7hKkCwmPKOM+QpBFLMnsC/4sMOMeiEgz+E+vxkhLBQ4/ir8N72W39RrXpJ20DTtwb2C9tsxT3SioVbAhbwHHcFIA9H7Q4whP8zS2Tw9Ybd1V50ZBWDGJf/ZxKSphO6+eLZjBkNjYBJGBpgPZmZ04BoLEjZSmL+PGUcwIx88CV9++WXHcNSBUDBdItVWBma2SNMwLlMkUyO+QdzjGQav0gYQAq7hiMfIYeHHYVxGFe7Zsw444ACHNFGPoU4IE852FskaAeG9eGem+1mzZnW274NyOU6BjAIw+uybW5q+5ZErM75GuiSm//fG+0mvpK2FL/LA9JmgrPYk31sf9TBDwewG32Uq61V17JA6i5zQ2UW9HO/3oHnNFOgWGyCgZkCB3kqBQAB6a88F7e4WCgQC0C1kDCrprRQIBKC39lzQ7m6hQCAA3ULGoJLeSoH/D3qBlI7rBZV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png;base64,iVBORw0KGgoAAAANSUhEUgAAAMAAAABsCAYAAAA8Ar2SAAAgAElEQVR4Xu2dCZSU1bXv/1XV1TPQzDMEAZFJUVEEcUA0RqPGIct41RiHeAdvlu9FTWLiM1Gv8eWtdX3XKUavQV1XDcabqEl8DtHEWVHEAQcQUEFAZGjopueqrqq3fqd7N1+XXV1fT1Dd/Z21alXV951zvvPts/c5e//PPvuEUqlUSkEKKNBPKRAKBKCf9nzw2o4CgQAEjNCvKZAzAlBeXq7169dr3LhxGjlyZIc65fPPP1dhYaFGjBjRoXLdmbmxsVGxWMxVWVxc3OWqu7u+LjcorYLa2lqtWrVK06dP144dO1RSUqKGhgbt2rVLkydP1ubNmzV27FjXL7mcckIANm7cqJtuuklXXnmlbrnlFp199tkaNGiQBg4cqGQyKZiB3xA4FApp9+7dikajOuCAA1RTU6M777xT4XBYZ5xxhuLxuMtDh1RXV7vf1FVRUeHqoCzXysrK3LXx48eL5w8bNkxffPGFhgwZ4jqtsrJSEydOFCbSJ598okgk4sogqIMHD3YdPGnSJPe/rq7OPfe1117TqFGjtHDhQscUPIfr1L1z586WumlDUVGRez71k8/aTP4BAwZo69ateuGFF1x9p512mnvGhg0bXB0IGnloI9epq6qqyrULevG+1EsbEcZEIqGvfe1r7j35DW0oQ/nRo0frs88+c/SElgUFBS38CgOTeH97V8pR5uOPP9Zdd93l6EdbKb948WLdc889mjdvnrZv3+7KHHPMMa69PL87BobuFqacEAAYB2LCyFdddZXmzp2rDz/8UJdeeqnuvfde1zEQE6aC4DDQ7NmzHWNA8GeffdbRBUZDEGCiRYsWOQYiUd+LL76oww47TB999JFjAupBgOgoY9YPPvhAQ4cOdR3Fh/z5+flupIPBYMYtW7a4ezAg6a233nLf8+fP1zvvvOMYcsKECZoyZYoTmnXr1rl23njjja5uyiFIzHLLly93ZUtLS52wwnCMrNbm559/3r3L7bff7gTo4Ycfdvl4f8ow85Euuugi/eEPf9Bxxx2nl19+WdOmTXO/H3vsMcfQtOuKK67Q/fff78oefPDBThgQOtrIe0GP5557TqeeeqqWLl3q2nHttdc6Zuc/QoMAbtu2TbfddpujIdfz8vL06quvukHq+uuv15/+9CeXh/IIBe3/5je/qQMPPNC1OddSTggAI+HNN9+sI4880hHzO9/5juv06667zo1qd999tyMoKtIPfvAD17Ew50knnaQHHnhAjzzyiKMrIzYMAtNSFx3Pf0Z+Og9BYLTiGp2xYMEC13Hvv/++Y06Ymevkh3HoOP6vWbPGPYPRjFliv/32c8yDUPAMZqajjz7aMTQCSHnqhmnefPNNnX/++Y6ZjAGolzasWLHCvRfPglkYufmPgE2dOlV//etf3bvAcOR95plnXP0IITSCoXn2z372Mzd4nHfeeXrooYd04YUXujYjILSB96JOZgWewWDC6M/AQlsRWurjOZS99dZbnWBcffXV7l1hdAYKBg9mRwadJ5980n0jMJ9++mlLPfQRdOL59NFLL73kaIMgMLPnWsoJAYAoTN10CB1GJ7eVYFbuee9TbsmSJe4aI2FbZSlHPkYru88IBkNwDSbyTv3c4wPzpSfLW19f7+639Txv3enl27tHXtQFmI+PJdoOQ6FGbNq0yX2n08HyGo3sfTMxnPcd098/vYy9K3XySacLz7TZxMryHt58PM/7TrkiCDkjAF0hCB1EynWDqyvvGJTtGQr0CQHoGdIEtfYHCgQC0B96OXjHjBQIBCBgjn5NgR4VAAwmUACQE2A5W6gyw5H7pExGr7dnVq9e7VAIID4waDOogPDAnZctW+aQFHB5DFsStsHxxx/vcGygTOC/d99916Egc+bM6dUdDwIFesW6AHBuVxL98N577zkbCtphsAJlsqAFQjdmzBiHxllifeHLL7909ygDJA2UbGsNIGq2RoExPGPGDGe80zfURdtBl3IhZRQAYDqIAoFtcQac3fBviAZubggB8BpICi9oCXThiSeecNepB0wc4gK7gZNDRO6Rj2cAY3IfRAEC0QY6grxAbSAhhx56qOskrsPUM2fOdBjz3/72txbigiTRTu4D7yE8a9euddAkUCXQH4s2vTmx4vr44487nJ51BUsMAkCWw4cPb1kcg470F3Rk0YvVW9ZZ6DNgYQYQ1gegE2Wpg3UBGJU+QhCOOOII9wgb1KAnUDP/YXLKAd0CuQI3Q3uEhnYCV7/++uuOnxAWoN4TTjjB18DX032UUQB4KRZVGJ0hICMuLwzRSBBs5cqVjnF5IZga5mR0tcRIDWYPHLb//vu7EQDokby4PLC4A4RGXTA1ZSEsDMzI7R0lwLTB1GF4Oo+8YPAQmc4BM0eYECI6kvrB/rlH+6mXNjB68S6sGvfmBMOxAMgiG+sDDEQwLswHnaAnfcisCyPzYaCBXieffLJYZGNVlz46/fTTW9YKgKJhavqE2ZYFMwTGFutY5KPP6HsGO2jJDAuj82wYHaGEzjyb+qiH/qP/WY+g/FlnnZUTsGhGAWAKY/EFQjLN8UJIOKMBDA1xWTnkPmoIzAyBGU3MbYARn7wQmpEGQjK6e7F4CEzHIRQQmdGsLTjTMGhTb2BehI9neVUou0Z+nkXn0D7awHNot3c9oDcLgbXdVEn7Dz1sZIYe/Ia2XhzeZloGpPQ1B69aStl0FbWta962pOe3AY4BKtfWAtq1AYxZvER6+umn3WiCOoSEw1wwrb0YIwOrgfxHJ2REzsUl8L7A+ME7dJ0CnTKCEQxGdPRDPkxpCIJ9GG2ZohEEpj50boSB6dO74trR5qNqvf32207gGIXQ8712SUfrC/IHFOiUAKSTDR3bhAHBQABMGGBQEwZ8WJg1mBXQ0TNNh6hbGGuURY1BZUGAuMbsA6JASrdLgu7sOAVQkVANsyW/+Uw17c46GezSVbVM7e1IO6mjUwIAwwMnguww+ntHYhqKPYBAwPAYR+RDIEAmKItxikGEEMDYeEbC6JYojycnwkIdCAwQJnAqdgnXsS3MLpk1a1a2/gvuZ6CAuVNnI5A56WXLx32/ef3mM1+utnyz0tvjt04r1ykBoDDoAczJiNzeSIxEAlnaDAFagTAYvApTcw31CGHgOmoTAsY1jHEE4pBDDnHPAlEwIyvXDCo/zJFLeWrrY9q0bZeibTj9pbczHotlzDdsYLEGFO/ZR+CXCf3myzkBgKHB94FFYVAvQmQqC8zpHdWNoLy0CQPfSDVMzzRXXr5deWFp/MgCVRWNULJwm2p31Sk6KKTyT1IKRcaoeCR+9iEV5oVVEA2rtDBPpQURlRXnaWAR3p57ZpJcYrZcawuREC6/b7k2ba/qUtPqq8p16XGTdeaiQ1rq8cvYfvPlnADYm6brZmDxqDg0GJgN3b3NTyilcLxWsXhSifxiNdZtVbRxi/LDNZpS+p421u6vFRUF2lS2VvnJEsUi1araOlqKXKRkOLO+mh8JaXBJVKMG5WtUWYHGDynUxGGF7lqQWlMgmUrp4vtWqTHRtaAgVds26JxDBunImeMdxIxKRf9jB8IfDIRs9GkLCez1AtAeU2ELQAi3t7W2Wg0bP1TdxtWKbftc8ZpKJUIRxcMF2lY6UZWFwzW5dIUOGvRUS5Uf7pymB2KDFM2vdNd27RimkC5XKBKW6DMG+ra+nWWz5x4/h5VGNWVUsWaMKdH0MSUqKdjja98dgsEsiDqIykZC7QPtQlUz/3xmQ1Q9myFhFgxF8tlAwjoKdKM+7tnggY0FY3EfhuKe+eUb3k9e6raVdmZWq4M28WzcFVi8YjGKcjc+sUHxxoRCPmbNZDLV5uwarq/Q2XOHafvm9c41wvYhmACwpsMCJGpvZ/X1nJ0B2mOeZLxBjeveUMMHf1fjpyuUamxoM3syFNF7IxdpW/F4HTr4cU0qecPlSymkGz/9lurKPmsSgPKhCqWu6vLyeV4kpGmjinXYpAE6dNJA5aNzdTGhEvKByRjVTABgWDoP2wZ0DGa3zSPkhVkx8EG1gIqxcbzoCXlZFQdIMNQMdxDb3YWw2LZD8tk+aFZf8cfh2zbqIxAID4ADq8GMyLSnO41gW5Dj3fzs/+2TM0Ciqlyx5Y+q4Z3/p1RNhS/WSobCWjlykbaWTtTRI36j4QVrXblnvjhKfy9AcFKq3DVESl7TZQHwNqgoP6wFUwZp8YzBGj7gq7u/fDXekwlGxVUkfccaWRjV7R6MDkN610TM3cRmDu+zYSyECoEwONDyUY5r5qPVXpttRvautHenANiz/TK233y9YgZI1FQo9tJ9aljxJ6mxKTxIRxIj/soRx2pb2TidMPomleRtV228RNdsPlnh0i2qqixTqvF6hcPdq77QRmaF+fsN1OmHDOtX9sKuqloV5oWcvp4t+WVW6vGb12++nBeAhuV/VMOzdyhZtzsbHbPcD+mD4Udr54ghOn7UjYqEY/qvzYv1XkFc1VUDlIj9qkd9SUCWvnXwUJ04c6gybEvu4vvlTnFmlfOvv19Lrv6HQAA62y3JmgrV/eGnalzziqsCQGF1VZ4akyHlhVOKJ0PKD6dUmpdy36MKm/z/20vYtR8NXaiacREtGH6nNtaM1S3V09XQEFG84d8V9mwWz1ZXZ+9jI1y2aLQGF/ce9MhW43lnbAGLDYSdgcqDmgTT28IlKNDpP7lb9/742864pgyGvBneQNP8t5g+XPej1/ebGSCxY4Pq7vu+EjuJTbMHdqlqDOmdigIdNCimt3blKz8sVcTD7v+E4kbfPLl68DwlJ1doRtlfdNuWY/VpMqyGulv3igDQyCElefrRieMclNobEguKrKuYLWFoEOoNNgm6PkKAH9Xhhx/uALRn31ytAyeUOSMco5n9HdgWCAOGsgW8ws2dsoEANHNConyjau4+V8nKL1vxRjwpPb2tVGXRhHbGIhpRkHC/t8ciiiVDWjSsVpEOrFOtG3SI8qev05eJCi2tHa+62l/vNQHgxQYWRfTzUyZoTNmeVc5cFgZzU2ZEt+hx6a7L6f/bMoLJA4LkNaz96ut9fwaI1avyjrOU2LLaFy+gFnWE6dMr/Xzg/iqc/ZF+XTFBW+vu2qsCQFtGD4rqf5/xNRXmd7/x7YuAPZwpQIE6eD5AzVM3q+65O3q4W1pXv2PQCL0yuVbP7F6qULhpv+/eTCfPHqwLF3QsYO/ebF9nn/XJ5h0aM6QpTmi2FMwAoPF1u7Xj+iOUaqjJRq9uvZ9URGuGjdPtQ3+tVGjvG6a4WNx57n4q60VGcbYOQM059Sf36L9vuEDFgQBkI1fT/dplD6ty6Y/8Ze5grsZQVDujI7Ujf4y254/Rjijfo7U9Okbl+SPVGOr6QlUHm9Qq+6ULR+obs4a0WwWLXRijrNraii6roqwSY3xiXBqmzaosBifuC7Y6zG9bueVBFk6Qb1ZubRHMFsTQ083lgHteVwnKY7SC5JiLhaFBtA8U6KQr79Ifb/iuc01n7wVOjdRNm4k0Yf/ZTM9CXL83gnc9/BPVvvpgp/koFi7UjvzRjrmN0ZuYfbR2RUcIt4hcTcdOK9Plx+2JeNFWO2F0XLlhTBiGxIovTGXMiiuC+eUgAOYzhUsEwmN7sGF49HPbpM5eCjYWESiA8DAIGHttQWuoj2/qY481gsZv9m9T3iI1IwzAmwcddJBDgd5avUnTx5W5+rjOhiOew3vg18SOPhJBbhG0fi8A5Uv+UbVv/yUzj4ZCqguXOOZuGcnzx7qRHKbfnTdEqVDXfW/2hZDMnThA13yzydmtvWQekRY9g7x2zVAV27SeKT5Se5vO059t/jdWl8GgMKxFwW6vvdlQIGtLYANIKn/wSlW/9jtV55V5GLyZ2ZtH9Zq8gWmumkZ+c91M/59+PRuLdeS+ufoa9up9Vvo9b71eF+GmssdMHagffj27AHSkdbmQN0CBOoACPfXKSt23olb1ka4fAZQLnd+RNpw+s1gXL5rSkSI5n/et1Z9r5sThAQrkt6f+/u4G/cdLuyTP/l2/ZXtzvlQyoQumx3T215uio/WFhGpzyo//U7//xfnaubPcGemsJJOwW7BVsAEwzAMjuLnHV6z6XNf8+XPlFeXeUTc9yZTla5frum/P1onH5JYA2KF0dvKLGd4YyHbmFwgS9oCpOnbP+QJdfY9+d+25zghmwwqR9jCe2ZsAKkQEPgxfjn8KfIEkvfL6cv3ime3KHzhM4cjex+O7yuSM5Mnyz5SK1SgULZRSSSkSVSi/1H2HS4Z+5RGx6l1a9+wS3fqTC3XaSSd0tQndWh7m5nw1mBSIE58eECCY1TbLWDhC8w2C0Ymwwf3Pvtyl0WVFLSqQGbzmCuE9rScwgiU9/tij+vU7eUqE8lQwaLhCwJZe+5LuzfTfa/tavva2Nra15ZFymcp46/eW9ZaheKxGia2rFYrkC4FQot7tXwgP21/hgc3b9prLJ2J1+uzFBxXbvUO/vOxMnXfuP3QrA3dXZca46RttvGhSJmQpMII7YARzEuGSdxpVHy52cGbhwOH7xDWhK4yTLP9ECkeV3P2FFAorVDxEaqhSKhFTZNxchZo33DTW12jDK79XQ+VWRSMhXf9Pp7tD6PpaCgSgAwJAFOLbnt+i2uhQJZMcMicVDBimSH7vcBn2Mm8K9cfNDqkWprf7dTu/0MZlj6qxrsoZgQOKIrrp8vNcJOa+lJ58Y60S8TqduvDArK8VqECS8xf/xX3PaWfJZKUSiaZoBoQ/KSpVfukQN6L25pRKNmr7R69ox5o3FRICwgHW0vjBBbrthitdcK6+kjCCz731FR0+ok7nHDurxc2C1WWLQoFtYWc3WDQJP+/vV1j85suZLZEQ53/96nZ9kHeQkk4AEk6PTrmTXkKKlg5WtHhg74NJCUXy+Yfa/tHLitcShqWJ8e170azR+o9f3dDqlBQ/jNDZPKA5uD1g2BpqY3VZsDE7Xxjj1mLu419k5wSQD+a12Dzmc0ReF1alWQAWTUjolHlT3VZTVo7x/2EVm2h81E15jGGEv9+7QtAJjz76qO5dtlPV0eGO+d0s0CwETq0IhRUtKVO0eJBCe2H7YmeZjHLJxpgqN3ygnZ+sULx6p6eqZgEIhVRWFNFPLzld55xzTpuR7rry/ExlLQo22imxfMyJjW+YEL2dD1Al/j0cSGGnwPDN8U8YxCBAMC+MzHXcJfAZAgUirdxQoSkjCtr0BsV9wyBU8vodrTuS12+dOTMD8HJ4PP7y5jv0VuMBSqQ4iGHPLIAAMBvwnUwlFS0coLzigYoWDciZWYH21e74XLs3rVLVpo+dEIBctd6o1iQAkXBIJ82dqBt/fo1zFtvXqa2dXulIj7URJzgLveItl/4OgRHcASPYiMfhbP9+3+PaUDhTiUTzDOBhfpgMwZB9h6S8glLlFQ9QtGigwtG9u8UQY7Zm+wbVbP1MNdvWKxmr++po34ozmgRgzsRBuu5HP+hTun8gAK0p0Kno0MjMq6++qt/88WVtzJ8iwualUk22wJ5ZIKFUgpmgaYZg0cndx14IR5RXUKy8whJF8osVKShSJL+oy0Y0dTfWVipWvVMNVeWq37XFfeJ1rQPAtjXap5FFM8cN0I//5QItWrRor6k+e3uG+e1fXtc5iw5UaWlJ1kf7VVf6vApklEIIOIzt7kf+qrWhyUoq3GQLtMwEzQLh7AQEINXKVnD2gldgkgmFInkKRaKK5EXddwhUKUyUadAlhCzp6kkmGpVqjCnRGHOjeby+Wo311UrUVztUqqluvlNNz3WrZ3tSewJAmMxDJg3RD//pAh111FE5w/wYp6gr+OhYOEQMXlRSrqHfo/bgysB9i86N/kzCxx9ViOgP2A4YwSdeebf+++fnqrJyl7MtMLwpRz72HfAfg5wNNKTACG5jnOAQuiUP/VFvlA9QXWRQswCYIDSN/s5n3QmGV0DSBYDZo0ltaplNmn+7a97rxuBpeeWZhfwJQJMomG9faUFYJ8ydrH+55EJ3oF+uJOiHYxqhFzFmYVCYHUa2w+5gVDbRYLwiBNy3zTYceWp+QxwpawJwwS+X6s7LT3GnasLcHEVrp0Fy6AgGNkLHhhiEKhCADBwBsZ986mk9+uoabUyNUmMq4mHiZiM5zUbYw+x7VKPW10ylahaKHhSAvIg0deQAnXfacTrzzDOcM1guJj+bbazdfg4jr6mPK5xqCmVOss01/A7ConSCA9gO+PhfntLfV+3UttDQJkEwlChNALyj9R7bwWYAL7TaGQFoXpvIogJFwmFNGFKok48+WN8+41vO7betQz06QYpeUyRAgTqBArXXuzZdP/u3F/T8B19oc0Ox6kJFLQaw2QitVKIWA9mvALQhFF5Du1kVcr4abdgAJflh7TdyoE5ceIhOOvEEd/5xfz1uKRCAbhYAr3CwEMOxpi8uf18rN1VrR6xAdSpsQoJg+nS7gOstdkJ7KlAWAWiuwysAMP3owcU6dPokLT5qnjvVnMP2+tuI7+2fmx54Vv986jwNKcuu8gUoUBcmdWYFVjRXrVqlFe+v1srPtmlLZVwVjVHVJ5uW5VtcKrogAC3IUjKhoqg0pDhPE0YO1pzpk3X4IQdqxowZDjHZV6N9OpIDSTFs0bcNyQG1wWC1k93NhYE2W8gURm078IJvmJP7Xr2f69RLeYxXvs0opm5o/o2r7tGDP/22qndXOLSH1WP8gKgLddCbAgHoggCkF6WDgdg4LvXT9Rv02eYd2ri9Utt316uqLq66eEqxJHFxpLhbTENA9swYISWUlwJ4TSoaTqooGnKH5Q0vG6CJY4Zp6sSx2m9S0yn1jPLeAyG68TU6VFU6kmO7t/jGCIVB+W1Hw7JF0YvkTJo0yYU8QUAs4gQCAXPbkbMgRLg+wMgICSFOCHALUoRw8AyY/4gjjnACcNn/fUy/vOg4rfroAydcbInkuYAACxcuDASgQz3cxcwWkIlOpyP58NsO3OM3nUiH880oZccCMWrRsTA6u6FyOXUWyXFnrcVi7t15T+8pNNlsskx5GxNJxWMNX9kR1lZ9wQyQy1wVtK3TFAiM4B40gjvdK0HBvUIBur6qptYtnEVCIeWxIJIhBTPAXumS4CF7iwIw/89//7ZWfrpNnOi5aNoAXXHO4kAAjAIX3LeuhRj/dVHbAaE6EsIvm57KfS+K0Zbe2l3P21tMluk5GLvE4cT4xTcHu8VcFbBtMHIxXNH7vWcJGyIEwmPHHdlZxHbiJPVwn4TNwG/UHDOCLYSK96DshuqdmjeiVucvPsghSuS1gLrUg92FzxHftBdDub3kd7bwm2+f7Ae47MEmAWCz+Fljv2ghypFHHunQG/xE7KxZHK0gDkapOVTRIWy8WLFihTucmTIYbzhwsYEDfxTcqiEoxIXohOwAtcD3HgbgOocsEzSWssCICxYsaPPU8X3N1B15Ph2PABDGBAaFUWF6O0ibDjeY0yJHQ1foTT4EAeQHGiNEHFDNNcpARztSlTYhXNDa9gRwH4QHAfrX361VY2NSifrd+u5hgzSyKOmc5ngW/Uk9tgmHNlMHaBT+RH1eAM74zaqmd0zEdeWc3Q6n/vjjjx2WTqfYqeAQHQaFYCA1jA785jroDA5WdBLQGvdthxL5YGjrGBgeQaED6EwOl2bkwhOR9QPbssfzEaC+kNo6Vzj9vOD2jjjiHoyZ6ZxgPzNme0awN9wK9A+c4dK4zg+Bs6k+6ZGS0/N7maSrz+sLQtPd7xCgQAEK1N081Wvqq4/F9cX2ilYn1mdqPOqZ3wXFtvKWlRSopKj1TsCctgF6TS8GDe0UBdgi9MP7l2v9VqJg9Gyq371D31swSnP3H+vUZ+eKkUw624dII6i+qL1oA6xic7CHN+0TI7j2ukNb2lB83YqvUMgbR9KL2HRGTfETwq9nu2jv1Y7dQ2QGbB6ABGwrO8wCPRvDE+QHmvJtLhJmY1nMT8pbXvMNogwqo21esfps5xgjOMxnG2Iuvm+VGjnGs4dT5Zef6FtTpTlTxjgD28ATBABwBG9cbESEAQFYvLg1HLtPBKDq/5ziyIJPzjuH/c9WKBCdCKF5AYxZ0IyxY8c6A5bOnTZtmjPOiDpMp5gvCh0yb948F3UYBAPjGVSDcqAVoD90ppdAdDj3KDt79uwe7qqerZ53wzsWgMAQIN6fD7Tgve2cML4tpo+FK4dZbIsjYAIOhjAONIe5ieUDs0Nz6A+Cxjf5oDdCBDDBdkfq/sWf1yseTygUzh7QDEfDpq2p2VN63nDddl124jSNHT64ZdMNbcTgt+Bb9LGdq5b+hH0jAFdPbRaAsFadtqQVCkRHIqkQG6Y1j0Y6A0JDeNAfpJ2OMmcvOpX8dDYdQR28OB3Ef8oyCjAqMkqBGpGXDgYN8h47lL0bekeO9IC2btCJxdxA0Nb7emfLtlAke2u/M3FgBHfSCO4OFci7Bc/LrjY6dNTxq3ewfG61MhCATgpAbnVj0JrOUGBnVZ12VezW5PHZDwH3i9jQDr95/ebbJypQZwgalOk9FMD0veSOFzR9UL3OW3ygY1oX5jKVcuoXK77sD+BavzwiaenSpa43IQhL5+jxtsPIzo/iGkiEuTqg76Pjm6GG/o5dYHFlusIeGHjYELhHWOgOM47pMFaH+Y+h2JFIxl1p074uC7jAJhne284GNr8i2gbKhBrJB/sKOgFaGAp07m2v6tAh1Tr3uNktgXGpExsEZIb+o38JjNvvzgl+7LHHXP9CEEewZNIRA4QHYmDgMmpgqGHNG/yGwCAoMCHIBHlAb/AJMn8h6oGRLeFbQmwajGpz5MJHCEGiDn5T3iIlw+xr1qxxeXkuu6gwohG+N954wx0EzUHPfT1Bd+IykWBykCUGCeIAQQ/QOhLMj+sK9CPekfXnLU+t0denFWvWlCZamU1meDx1mK3nV13pMyrQAw880EIUpkOYCuaC6ZgSQWtwyIJYCAEjryXzGrR9qcwYy5YtcwKAQDGC0yH8p5LLxdMAAAhZSURBVBOPPfZYB5kyOiEE69atc89gBCMPAsIBboxudDCjnQmchQMHhuUe6BOjF4LaX1MmgKItegRGcBeMYNMZs20yR30xiNMc2ZgFvBu5LcKZrRtwj/pZI8BL1EYommvPsxGLawgSAsDslAlP7q8C0d57BwLQBQEIGKp3U2D91l16f90WnTz/ABEkrL3U71Sg3t21/af1zHyokxYUwMKkoP+jKmI/2ckxjHXcZ5Zk9rzkt+9o/Ydv6IlfXaxtX25x6il5uW+zNnYVhjZ1pfvoZKKyX2Hxm2/fwKCve6IrzG+KMOxN3bEQ1h6bpvsHmaHXf1jb35uC1GAPAUoAPmDkom4CYRqowHVAB1tNx76yHWEb339Zf77pe3r/vXfd3gyLE4rqCfOjspp9xmYoP8kvY/vNt28EYNnx7l0b4tLLDVd/xReIUcd8gYgJCnEhOggDrhAwMNdxYyDZVjt+Q1RGFewADFsLAoURzMgD8RnZQCH4xsgmP6PXMccc43yJSIceusdhz0/H9NU8NljAKIacZXOFYB3gwde/1IhIpU48fA9g4B3YbFsmQuGXWa2v/Wye8VvnPhGA1GtNocMb4hG9FXnB+ecAPc6cOdONNF5fIJjWogkDW4LAgOQgAAZd2nlTCA2jFKMWUzLoEUJCfSA5EM52hfEbAUEQgElZU8AgZoSjnIXt7quMvTfeKzCCO2kEZ1OB7JRD20pn+qV1anp5pmumYHMAa0sFoixTOQJhCzx7g0n68jMCAeikAPRlpugv7/buJ1v09prNbpadOnqQ5s+alPHV/aorfUYF6i9M0BfeE/UTmwwV0aJJMKNyHfvK9mMwq9pCIu990ZL3FYsn1FBToQVj4q3ColgYRuw01F9QJcqCKmULSuBXWPzm2yc2wL5iDK9q5EV+vMv0+6ptufpcQ4Kwo8w9BfcQgy8tzAmMhIsIETfS4wLNH1mnb8wZ1xIWBUAClwpUJJQEPthtCICdM5yJHn4Z22++fSIA3/u3t9z7pZJxfX9R3LkpgPLYebkgAxbB2OLHYJyCF0N4dH90dQtwizHMqMIowm8Ii9HLyAUsh6sDBjTGM0Yx8YEgNgYzz8XPhamag+sY1YLUmgJemwnkLBuNYOgnVu5QQyyuaCilxTOHqTRt0zpPoF76kP70G5TXL2P7zbdPBODYK5Y7CodScd1wZlOUMhoMU8LEMC87uUBsXGzJSMR9Y5xyoBvMDyPzH2ZnSiYvMCl5qY9RigBR8+fPb/Elwr8IQvONsDFaMYUDfdKpONZlm4ID4fBPgcAI9mkEM/2ZPw9x573+P96dXcbAFoveRhFv2EOmamYN80r0bqo3nyDrQi/q41WJ/HdxkLM9CgQC4FMAAjbqexR4ceV6LV+9ydeJOekwdnvU8JvXbz6zQVoNlI1xqbZcZy9uWgxFO2GARv1DPbeYqBZQINPCXKdOiu97rNB33wi101zH7S0tKsTF969SvDHZK1++sbpcDaue0j+ecYxDv7AlUc9x08d4x95EvWZdCbUZraWt1G0CgBqEusID/Z5ekt4gryqVHim6Iz7uvbJHe6jR2E4ACthk2FYWYcOLAvXQo3u82ujWt7TkZ99txW/MAMwE2Jhmk7bXkIwCcN3TF7hyycaUji78XitfIFZs+Vg0Y/RIpiDDjPlv2/S4ZtgzTlVMZ5Tl/C42vOBhaHYDCBBuFFwnD/5FQHxz5sxxDlnUyXP6QoToHueOLA+gH15ZW+FQoPz8aNbmxHzmoyK/eWMNMeUXNIVyby8lE017lSNpB3hMHxHV8LLWiKBfZMmel1EArnjiRJcn1SidNezaVnGBGOlhUpibkRnGBNHh4UxB5pDldVeAiYnybKcgWgx8RiTKkRAErpuDHD5GPMOCbtkph30pQnS2zu/J+xZEy7ahZnqWhVs3T9H22kRfUl+2s9pQUehPO9cgU53wF+202FLtPZuBF4g927O9dWQUgO8/dERLvt+et6zN59I4G70NJyZjZ0Mleo0ir8pjSBAvls3LsScZpi/VzQxrQQXaey/6hE82IaEOv4iSnZCZbecefY2g+AnKi5AgTB0997nbbIC+xBzBu/QfCgQC0H/6utWb4tvDqN4WOoLrBCMvyAqjL7M7swAjPH5BVsY24XAPdYaR3eBHP/kYrakbe7DJdog5TwBbWLVnAmF686Fmm8u8t23p+fx0bbcIANMpL9/e8rufPOkN7kwZPy/dVp62VKu+6n/Ee3E8FQxDBI30xF4LGAwbzE77MaCD/FZm7dq1Lo/p87YDDTvAm4/QLdiMhufb+QHmPTB37lzXBASK6CG42JggmW8TQmH5gHXffPPNr7QN+9Gbzw8vZBSAE/7HvU3lUwldcdI4txEFiIlVXIxQ9HKIhHMVL0RDiQVkO7jsgDcEwyJIU5YQJ7hKkCwmPKOM+QpBFLMnsC/4sMOMeiEgz+E+vxkhLBQ4/ir8N72W39RrXpJ20DTtwb2C9tsxT3SioVbAhbwHHcFIA9H7Q4whP8zS2Tw9Ybd1V50ZBWDGJf/ZxKSphO6+eLZjBkNjYBJGBpgPZmZ04BoLEjZSmL+PGUcwIx88CV9++WXHcNSBUDBdItVWBma2SNMwLlMkUyO+QdzjGQav0gYQAq7hiMfIYeHHYVxGFe7Zsw444ACHNFGPoU4IE852FskaAeG9eGem+1mzZnW274NyOU6BjAIw+uybW5q+5ZErM75GuiSm//fG+0mvpK2FL/LA9JmgrPYk31sf9TBDwewG32Uq61V17JA6i5zQ2UW9HO/3oHnNFOgWGyCgZkCB3kqBQAB6a88F7e4WCgQC0C1kDCrprRQIBKC39lzQ7m6hQCAA3ULGoJLeSoH/D3qBlI7rBZV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png;base64,iVBORw0KGgoAAAANSUhEUgAAAMAAAABsCAYAAAA8Ar2SAAAgAElEQVR4Xu2dCZSU1bXv/1XV1TPQzDMEAZFJUVEEcUA0RqPGIct41RiHeAdvlu9FTWLiM1Gv8eWtdX3XKUavQV1XDcabqEl8DtHEWVHEAQcQUEFAZGjopueqrqq3fqd7N1+XXV1fT1Dd/Z21alXV951zvvPts/c5e//PPvuEUqlUSkEKKNBPKRAKBKCf9nzw2o4CgQAEjNCvKZAzAlBeXq7169dr3LhxGjlyZIc65fPPP1dhYaFGjBjRoXLdmbmxsVGxWMxVWVxc3OWqu7u+LjcorYLa2lqtWrVK06dP144dO1RSUqKGhgbt2rVLkydP1ubNmzV27FjXL7mcckIANm7cqJtuuklXXnmlbrnlFp199tkaNGiQBg4cqGQyKZiB3xA4FApp9+7dikajOuCAA1RTU6M777xT4XBYZ5xxhuLxuMtDh1RXV7vf1FVRUeHqoCzXysrK3LXx48eL5w8bNkxffPGFhgwZ4jqtsrJSEydOFCbSJ598okgk4sogqIMHD3YdPGnSJPe/rq7OPfe1117TqFGjtHDhQscUPIfr1L1z586WumlDUVGRez71k8/aTP4BAwZo69ateuGFF1x9p512mnvGhg0bXB0IGnloI9epq6qqyrULevG+1EsbEcZEIqGvfe1r7j35DW0oQ/nRo0frs88+c/SElgUFBS38CgOTeH97V8pR5uOPP9Zdd93l6EdbKb948WLdc889mjdvnrZv3+7KHHPMMa69PL87BobuFqacEAAYB2LCyFdddZXmzp2rDz/8UJdeeqnuvfde1zEQE6aC4DDQ7NmzHWNA8GeffdbRBUZDEGCiRYsWOQYiUd+LL76oww47TB999JFjAupBgOgoY9YPPvhAQ4cOdR3Fh/z5+flupIPBYMYtW7a4ezAg6a233nLf8+fP1zvvvOMYcsKECZoyZYoTmnXr1rl23njjja5uyiFIzHLLly93ZUtLS52wwnCMrNbm559/3r3L7bff7gTo4Ycfdvl4f8ow85Euuugi/eEPf9Bxxx2nl19+WdOmTXO/H3vsMcfQtOuKK67Q/fff78oefPDBThgQOtrIe0GP5557TqeeeqqWLl3q2nHttdc6Zuc/QoMAbtu2TbfddpujIdfz8vL06quvukHq+uuv15/+9CeXh/IIBe3/5je/qQMPPNC1OddSTggAI+HNN9+sI4880hHzO9/5juv06667zo1qd999tyMoKtIPfvAD17Ew50knnaQHHnhAjzzyiKMrIzYMAtNSFx3Pf0Z+Og9BYLTiGp2xYMEC13Hvv/++Y06Ymevkh3HoOP6vWbPGPYPRjFliv/32c8yDUPAMZqajjz7aMTQCSHnqhmnefPNNnX/++Y6ZjAGolzasWLHCvRfPglkYufmPgE2dOlV//etf3bvAcOR95plnXP0IITSCoXn2z372Mzd4nHfeeXrooYd04YUXujYjILSB96JOZgWewWDC6M/AQlsRWurjOZS99dZbnWBcffXV7l1hdAYKBg9mRwadJ5980n0jMJ9++mlLPfQRdOL59NFLL73kaIMgMLPnWsoJAYAoTN10CB1GJ7eVYFbuee9TbsmSJe4aI2FbZSlHPkYru88IBkNwDSbyTv3c4wPzpSfLW19f7+639Txv3enl27tHXtQFmI+PJdoOQ6FGbNq0yX2n08HyGo3sfTMxnPcd098/vYy9K3XySacLz7TZxMryHt58PM/7TrkiCDkjAF0hCB1EynWDqyvvGJTtGQr0CQHoGdIEtfYHCgQC0B96OXjHjBQIBCBgjn5NgR4VAAwmUACQE2A5W6gyw5H7pExGr7dnVq9e7VAIID4waDOogPDAnZctW+aQFHB5DFsStsHxxx/vcGygTOC/d99916Egc+bM6dUdDwIFesW6AHBuVxL98N577zkbCtphsAJlsqAFQjdmzBiHxllifeHLL7909ygDJA2UbGsNIGq2RoExPGPGDGe80zfURdtBl3IhZRQAYDqIAoFtcQac3fBviAZubggB8BpICi9oCXThiSeecNepB0wc4gK7gZNDRO6Rj2cAY3IfRAEC0QY6grxAbSAhhx56qOskrsPUM2fOdBjz3/72txbigiTRTu4D7yE8a9euddAkUCXQH4s2vTmx4vr44487nJ51BUsMAkCWw4cPb1kcg470F3Rk0YvVW9ZZ6DNgYQYQ1gegE2Wpg3UBGJU+QhCOOOII9wgb1KAnUDP/YXLKAd0CuQI3Q3uEhnYCV7/++uuOnxAWoN4TTjjB18DX032UUQB4KRZVGJ0hICMuLwzRSBBs5cqVjnF5IZga5mR0tcRIDWYPHLb//vu7EQDokby4PLC4A4RGXTA1ZSEsDMzI7R0lwLTB1GF4Oo+8YPAQmc4BM0eYECI6kvrB/rlH+6mXNjB68S6sGvfmBMOxAMgiG+sDDEQwLswHnaAnfcisCyPzYaCBXieffLJYZGNVlz46/fTTW9YKgKJhavqE2ZYFMwTGFutY5KPP6HsGO2jJDAuj82wYHaGEzjyb+qiH/qP/WY+g/FlnnZUTsGhGAWAKY/EFQjLN8UJIOKMBDA1xWTnkPmoIzAyBGU3MbYARn7wQmpEGQjK6e7F4CEzHIRQQmdGsLTjTMGhTb2BehI9neVUou0Z+nkXn0D7awHNot3c9oDcLgbXdVEn7Dz1sZIYe/Ia2XhzeZloGpPQ1B69aStl0FbWta962pOe3AY4BKtfWAtq1AYxZvER6+umn3WiCOoSEw1wwrb0YIwOrgfxHJ2REzsUl8L7A+ME7dJ0CnTKCEQxGdPRDPkxpCIJ9GG2ZohEEpj50boSB6dO74trR5qNqvf32207gGIXQ8712SUfrC/IHFOiUAKSTDR3bhAHBQABMGGBQEwZ8WJg1mBXQ0TNNh6hbGGuURY1BZUGAuMbsA6JASrdLgu7sOAVQkVANsyW/+Uw17c46GezSVbVM7e1IO6mjUwIAwwMnguww+ntHYhqKPYBAwPAYR+RDIEAmKItxikGEEMDYeEbC6JYojycnwkIdCAwQJnAqdgnXsS3MLpk1a1a2/gvuZ6CAuVNnI5A56WXLx32/ef3mM1+utnyz0tvjt04r1ykBoDDoAczJiNzeSIxEAlnaDAFagTAYvApTcw31CGHgOmoTAsY1jHEE4pBDDnHPAlEwIyvXDCo/zJFLeWrrY9q0bZeibTj9pbczHotlzDdsYLEGFO/ZR+CXCf3myzkBgKHB94FFYVAvQmQqC8zpHdWNoLy0CQPfSDVMzzRXXr5deWFp/MgCVRWNULJwm2p31Sk6KKTyT1IKRcaoeCR+9iEV5oVVEA2rtDBPpQURlRXnaWAR3p57ZpJcYrZcawuREC6/b7k2ba/qUtPqq8p16XGTdeaiQ1rq8cvYfvPlnADYm6brZmDxqDg0GJgN3b3NTyilcLxWsXhSifxiNdZtVbRxi/LDNZpS+p421u6vFRUF2lS2VvnJEsUi1araOlqKXKRkOLO+mh8JaXBJVKMG5WtUWYHGDynUxGGF7lqQWlMgmUrp4vtWqTHRtaAgVds26JxDBunImeMdxIxKRf9jB8IfDIRs9GkLCez1AtAeU2ELQAi3t7W2Wg0bP1TdxtWKbftc8ZpKJUIRxcMF2lY6UZWFwzW5dIUOGvRUS5Uf7pymB2KDFM2vdNd27RimkC5XKBKW6DMG+ra+nWWz5x4/h5VGNWVUsWaMKdH0MSUqKdjja98dgsEsiDqIykZC7QPtQlUz/3xmQ1Q9myFhFgxF8tlAwjoKdKM+7tnggY0FY3EfhuKe+eUb3k9e6raVdmZWq4M28WzcFVi8YjGKcjc+sUHxxoRCPmbNZDLV5uwarq/Q2XOHafvm9c41wvYhmACwpsMCJGpvZ/X1nJ0B2mOeZLxBjeveUMMHf1fjpyuUamxoM3syFNF7IxdpW/F4HTr4cU0qecPlSymkGz/9lurKPmsSgPKhCqWu6vLyeV4kpGmjinXYpAE6dNJA5aNzdTGhEvKByRjVTABgWDoP2wZ0DGa3zSPkhVkx8EG1gIqxcbzoCXlZFQdIMNQMdxDb3YWw2LZD8tk+aFZf8cfh2zbqIxAID4ADq8GMyLSnO41gW5Dj3fzs/+2TM0Ciqlyx5Y+q4Z3/p1RNhS/WSobCWjlykbaWTtTRI36j4QVrXblnvjhKfy9AcFKq3DVESl7TZQHwNqgoP6wFUwZp8YzBGj7gq7u/fDXekwlGxVUkfccaWRjV7R6MDkN610TM3cRmDu+zYSyECoEwONDyUY5r5qPVXpttRvautHenANiz/TK233y9YgZI1FQo9tJ9aljxJ6mxKTxIRxIj/soRx2pb2TidMPomleRtV228RNdsPlnh0i2qqixTqvF6hcPdq77QRmaF+fsN1OmHDOtX9sKuqloV5oWcvp4t+WVW6vGb12++nBeAhuV/VMOzdyhZtzsbHbPcD+mD4Udr54ghOn7UjYqEY/qvzYv1XkFc1VUDlIj9qkd9SUCWvnXwUJ04c6gybEvu4vvlTnFmlfOvv19Lrv6HQAA62y3JmgrV/eGnalzziqsCQGF1VZ4akyHlhVOKJ0PKD6dUmpdy36MKm/z/20vYtR8NXaiacREtGH6nNtaM1S3V09XQEFG84d8V9mwWz1ZXZ+9jI1y2aLQGF/ce9MhW43lnbAGLDYSdgcqDmgTT28IlKNDpP7lb9/742864pgyGvBneQNP8t5g+XPej1/ebGSCxY4Pq7vu+EjuJTbMHdqlqDOmdigIdNCimt3blKz8sVcTD7v+E4kbfPLl68DwlJ1doRtlfdNuWY/VpMqyGulv3igDQyCElefrRieMclNobEguKrKuYLWFoEOoNNgm6PkKAH9Xhhx/uALRn31ytAyeUOSMco5n9HdgWCAOGsgW8ws2dsoEANHNConyjau4+V8nKL1vxRjwpPb2tVGXRhHbGIhpRkHC/t8ciiiVDWjSsVpEOrFOtG3SI8qev05eJCi2tHa+62l/vNQHgxQYWRfTzUyZoTNmeVc5cFgZzU2ZEt+hx6a7L6f/bMoLJA4LkNaz96ut9fwaI1avyjrOU2LLaFy+gFnWE6dMr/Xzg/iqc/ZF+XTFBW+vu2qsCQFtGD4rqf5/xNRXmd7/x7YuAPZwpQIE6eD5AzVM3q+65O3q4W1pXv2PQCL0yuVbP7F6qULhpv+/eTCfPHqwLF3QsYO/ebF9nn/XJ5h0aM6QpTmi2FMwAoPF1u7Xj+iOUaqjJRq9uvZ9URGuGjdPtQ3+tVGjvG6a4WNx57n4q60VGcbYOQM059Sf36L9vuEDFgQBkI1fT/dplD6ty6Y/8Ze5grsZQVDujI7Ujf4y254/Rjijfo7U9Okbl+SPVGOr6QlUHm9Qq+6ULR+obs4a0WwWLXRijrNraii6roqwSY3xiXBqmzaosBifuC7Y6zG9bueVBFk6Qb1ZubRHMFsTQ083lgHteVwnKY7SC5JiLhaFBtA8U6KQr79Ifb/iuc01n7wVOjdRNm4k0Yf/ZTM9CXL83gnc9/BPVvvpgp/koFi7UjvzRjrmN0ZuYfbR2RUcIt4hcTcdOK9Plx+2JeNFWO2F0XLlhTBiGxIovTGXMiiuC+eUgAOYzhUsEwmN7sGF49HPbpM5eCjYWESiA8DAIGHttQWuoj2/qY481gsZv9m9T3iI1IwzAmwcddJBDgd5avUnTx5W5+rjOhiOew3vg18SOPhJBbhG0fi8A5Uv+UbVv/yUzj4ZCqguXOOZuGcnzx7qRHKbfnTdEqVDXfW/2hZDMnThA13yzydmtvWQekRY9g7x2zVAV27SeKT5Se5vO059t/jdWl8GgMKxFwW6vvdlQIGtLYANIKn/wSlW/9jtV55V5GLyZ2ZtH9Zq8gWmumkZ+c91M/59+PRuLdeS+ufoa9up9Vvo9b71eF+GmssdMHagffj27AHSkdbmQN0CBOoACPfXKSt23olb1ka4fAZQLnd+RNpw+s1gXL5rSkSI5n/et1Z9r5sThAQrkt6f+/u4G/cdLuyTP/l2/ZXtzvlQyoQumx3T215uio/WFhGpzyo//U7//xfnaubPcGemsJJOwW7BVsAEwzAMjuLnHV6z6XNf8+XPlFeXeUTc9yZTla5frum/P1onH5JYA2KF0dvKLGd4YyHbmFwgS9oCpOnbP+QJdfY9+d+25zghmwwqR9jCe2ZsAKkQEPgxfjn8KfIEkvfL6cv3ime3KHzhM4cjex+O7yuSM5Mnyz5SK1SgULZRSSSkSVSi/1H2HS4Z+5RGx6l1a9+wS3fqTC3XaSSd0tQndWh7m5nw1mBSIE58eECCY1TbLWDhC8w2C0Ymwwf3Pvtyl0WVFLSqQGbzmCuE9rScwgiU9/tij+vU7eUqE8lQwaLhCwJZe+5LuzfTfa/tavva2Nra15ZFymcp46/eW9ZaheKxGia2rFYrkC4FQot7tXwgP21/hgc3b9prLJ2J1+uzFBxXbvUO/vOxMnXfuP3QrA3dXZca46RttvGhSJmQpMII7YARzEuGSdxpVHy52cGbhwOH7xDWhK4yTLP9ECkeV3P2FFAorVDxEaqhSKhFTZNxchZo33DTW12jDK79XQ+VWRSMhXf9Pp7tD6PpaCgSgAwJAFOLbnt+i2uhQJZMcMicVDBimSH7vcBn2Mm8K9cfNDqkWprf7dTu/0MZlj6qxrsoZgQOKIrrp8vNcJOa+lJ58Y60S8TqduvDArK8VqECS8xf/xX3PaWfJZKUSiaZoBoQ/KSpVfukQN6L25pRKNmr7R69ox5o3FRICwgHW0vjBBbrthitdcK6+kjCCz731FR0+ok7nHDurxc2C1WWLQoFtYWc3WDQJP+/vV1j85suZLZEQ53/96nZ9kHeQkk4AEk6PTrmTXkKKlg5WtHhg74NJCUXy+Yfa/tHLitcShqWJ8e170azR+o9f3dDqlBQ/jNDZPKA5uD1g2BpqY3VZsDE7Xxjj1mLu419k5wSQD+a12Dzmc0ReF1alWQAWTUjolHlT3VZTVo7x/2EVm2h81E15jGGEv9+7QtAJjz76qO5dtlPV0eGO+d0s0CwETq0IhRUtKVO0eJBCe2H7YmeZjHLJxpgqN3ygnZ+sULx6p6eqZgEIhVRWFNFPLzld55xzTpuR7rry/ExlLQo22imxfMyJjW+YEL2dD1Al/j0cSGGnwPDN8U8YxCBAMC+MzHXcJfAZAgUirdxQoSkjCtr0BsV9wyBU8vodrTuS12+dOTMD8HJ4PP7y5jv0VuMBSqQ4iGHPLIAAMBvwnUwlFS0coLzigYoWDciZWYH21e74XLs3rVLVpo+dEIBctd6o1iQAkXBIJ82dqBt/fo1zFtvXqa2dXulIj7URJzgLveItl/4OgRHcASPYiMfhbP9+3+PaUDhTiUTzDOBhfpgMwZB9h6S8glLlFQ9QtGigwtG9u8UQY7Zm+wbVbP1MNdvWKxmr++po34ozmgRgzsRBuu5HP+hTun8gAK0p0Kno0MjMq6++qt/88WVtzJ8iwualUk22wJ5ZIKFUgpmgaYZg0cndx14IR5RXUKy8whJF8osVKShSJL+oy0Y0dTfWVipWvVMNVeWq37XFfeJ1rQPAtjXap5FFM8cN0I//5QItWrRor6k+e3uG+e1fXtc5iw5UaWlJ1kf7VVf6vApklEIIOIzt7kf+qrWhyUoq3GQLtMwEzQLh7AQEINXKVnD2gldgkgmFInkKRaKK5EXddwhUKUyUadAlhCzp6kkmGpVqjCnRGHOjeby+Wo311UrUVztUqqluvlNNz3WrZ3tSewJAmMxDJg3RD//pAh111FE5w/wYp6gr+OhYOEQMXlRSrqHfo/bgysB9i86N/kzCxx9ViOgP2A4YwSdeebf+++fnqrJyl7MtMLwpRz72HfAfg5wNNKTACG5jnOAQuiUP/VFvlA9QXWRQswCYIDSN/s5n3QmGV0DSBYDZo0ltaplNmn+7a97rxuBpeeWZhfwJQJMomG9faUFYJ8ydrH+55EJ3oF+uJOiHYxqhFzFmYVCYHUa2w+5gVDbRYLwiBNy3zTYceWp+QxwpawJwwS+X6s7LT3GnasLcHEVrp0Fy6AgGNkLHhhiEKhCADBwBsZ986mk9+uoabUyNUmMq4mHiZiM5zUbYw+x7VKPW10ylahaKHhSAvIg0deQAnXfacTrzzDOcM1guJj+bbazdfg4jr6mPK5xqCmVOss01/A7ConSCA9gO+PhfntLfV+3UttDQJkEwlChNALyj9R7bwWYAL7TaGQFoXpvIogJFwmFNGFKok48+WN8+41vO7betQz06QYpeUyRAgTqBArXXuzZdP/u3F/T8B19oc0Ox6kJFLQaw2QitVKIWA9mvALQhFF5Du1kVcr4abdgAJflh7TdyoE5ceIhOOvEEd/5xfz1uKRCAbhYAr3CwEMOxpi8uf18rN1VrR6xAdSpsQoJg+nS7gOstdkJ7KlAWAWiuwysAMP3owcU6dPokLT5qnjvVnMP2+tuI7+2fmx54Vv986jwNKcuu8gUoUBcmdWYFVjRXrVqlFe+v1srPtmlLZVwVjVHVJ5uW5VtcKrogAC3IUjKhoqg0pDhPE0YO1pzpk3X4IQdqxowZDjHZV6N9OpIDSTFs0bcNyQG1wWC1k93NhYE2W8gURm078IJvmJP7Xr2f69RLeYxXvs0opm5o/o2r7tGDP/22qndXOLSH1WP8gKgLddCbAgHoggCkF6WDgdg4LvXT9Rv02eYd2ri9Utt316uqLq66eEqxJHFxpLhbTENA9swYISWUlwJ4TSoaTqooGnKH5Q0vG6CJY4Zp6sSx2m9S0yn1jPLeAyG68TU6VFU6kmO7t/jGCIVB+W1Hw7JF0YvkTJo0yYU8QUAs4gQCAXPbkbMgRLg+wMgICSFOCHALUoRw8AyY/4gjjnACcNn/fUy/vOg4rfroAydcbInkuYAACxcuDASgQz3cxcwWkIlOpyP58NsO3OM3nUiH880oZccCMWrRsTA6u6FyOXUWyXFnrcVi7t15T+8pNNlsskx5GxNJxWMNX9kR1lZ9wQyQy1wVtK3TFAiM4B40gjvdK0HBvUIBur6qptYtnEVCIeWxIJIhBTPAXumS4CF7iwIw/89//7ZWfrpNnOi5aNoAXXHO4kAAjAIX3LeuhRj/dVHbAaE6EsIvm57KfS+K0Zbe2l3P21tMluk5GLvE4cT4xTcHu8VcFbBtMHIxXNH7vWcJGyIEwmPHHdlZxHbiJPVwn4TNwG/UHDOCLYSK96DshuqdmjeiVucvPsghSuS1gLrUg92FzxHftBdDub3kd7bwm2+f7Ae47MEmAWCz+Fljv2ghypFHHunQG/xE7KxZHK0gDkapOVTRIWy8WLFihTucmTIYbzhwsYEDfxTcqiEoxIXohOwAtcD3HgbgOocsEzSWssCICxYsaPPU8X3N1B15Ph2PABDGBAaFUWF6O0ibDjeY0yJHQ1foTT4EAeQHGiNEHFDNNcpARztSlTYhXNDa9gRwH4QHAfrX361VY2NSifrd+u5hgzSyKOmc5ngW/Uk9tgmHNlMHaBT+RH1eAM74zaqmd0zEdeWc3Q6n/vjjjx2WTqfYqeAQHQaFYCA1jA785jroDA5WdBLQGvdthxL5YGjrGBgeQaED6EwOl2bkwhOR9QPbssfzEaC+kNo6Vzj9vOD2jjjiHoyZ6ZxgPzNme0awN9wK9A+c4dK4zg+Bs6k+6ZGS0/N7maSrz+sLQtPd7xCgQAEK1N081Wvqq4/F9cX2ilYn1mdqPOqZ3wXFtvKWlRSopKj1TsCctgF6TS8GDe0UBdgi9MP7l2v9VqJg9Gyq371D31swSnP3H+vUZ+eKkUw624dII6i+qL1oA6xic7CHN+0TI7j2ukNb2lB83YqvUMgbR9KL2HRGTfETwq9nu2jv1Y7dQ2QGbB6ABGwrO8wCPRvDE+QHmvJtLhJmY1nMT8pbXvMNogwqo21esfps5xgjOMxnG2Iuvm+VGjnGs4dT5Zef6FtTpTlTxjgD28ATBABwBG9cbESEAQFYvLg1HLtPBKDq/5ziyIJPzjuH/c9WKBCdCKF5AYxZ0IyxY8c6A5bOnTZtmjPOiDpMp5gvCh0yb948F3UYBAPjGVSDcqAVoD90ppdAdDj3KDt79uwe7qqerZ53wzsWgMAQIN6fD7Tgve2cML4tpo+FK4dZbIsjYAIOhjAONIe5ieUDs0Nz6A+Cxjf5oDdCBDDBdkfq/sWf1yseTygUzh7QDEfDpq2p2VN63nDddl124jSNHT64ZdMNbcTgt+Bb9LGdq5b+hH0jAFdPbRaAsFadtqQVCkRHIqkQG6Y1j0Y6A0JDeNAfpJ2OMmcvOpX8dDYdQR28OB3Ef8oyCjAqMkqBGpGXDgYN8h47lL0bekeO9IC2btCJxdxA0Nb7emfLtlAke2u/M3FgBHfSCO4OFci7Bc/LrjY6dNTxq3ewfG61MhCATgpAbnVj0JrOUGBnVZ12VezW5PHZDwH3i9jQDr95/ebbJypQZwgalOk9FMD0veSOFzR9UL3OW3ygY1oX5jKVcuoXK77sD+BavzwiaenSpa43IQhL5+jxtsPIzo/iGkiEuTqg76Pjm6GG/o5dYHFlusIeGHjYELhHWOgOM47pMFaH+Y+h2JFIxl1p074uC7jAJhne284GNr8i2gbKhBrJB/sKOgFaGAp07m2v6tAh1Tr3uNktgXGpExsEZIb+o38JjNvvzgl+7LHHXP9CEEewZNIRA4QHYmDgMmpgqGHNG/yGwCAoMCHIBHlAb/AJMn8h6oGRLeFbQmwajGpz5MJHCEGiDn5T3iIlw+xr1qxxeXkuu6gwohG+N954wx0EzUHPfT1Bd+IykWBykCUGCeIAQQ/QOhLMj+sK9CPekfXnLU+t0denFWvWlCZamU1meDx1mK3nV13pMyrQAw880EIUpkOYCuaC6ZgSQWtwyIJYCAEjryXzGrR9qcwYy5YtcwKAQDGC0yH8p5LLxdMAAAhZSURBVBOPPfZYB5kyOiEE69atc89gBCMPAsIBboxudDCjnQmchQMHhuUe6BOjF4LaX1MmgKItegRGcBeMYNMZs20yR30xiNMc2ZgFvBu5LcKZrRtwj/pZI8BL1EYommvPsxGLawgSAsDslAlP7q8C0d57BwLQBQEIGKp3U2D91l16f90WnTz/ABEkrL3U71Sg3t21/af1zHyokxYUwMKkoP+jKmI/2ckxjHXcZ5Zk9rzkt+9o/Ydv6IlfXaxtX25x6il5uW+zNnYVhjZ1pfvoZKKyX2Hxm2/fwKCve6IrzG+KMOxN3bEQ1h6bpvsHmaHXf1jb35uC1GAPAUoAPmDkom4CYRqowHVAB1tNx76yHWEb339Zf77pe3r/vXfd3gyLE4rqCfOjspp9xmYoP8kvY/vNt28EYNnx7l0b4tLLDVd/xReIUcd8gYgJCnEhOggDrhAwMNdxYyDZVjt+Q1RGFewADFsLAoURzMgD8RnZQCH4xsgmP6PXMccc43yJSIceusdhz0/H9NU8NljAKIacZXOFYB3gwde/1IhIpU48fA9g4B3YbFsmQuGXWa2v/Wye8VvnPhGA1GtNocMb4hG9FXnB+ecAPc6cOdONNF5fIJjWogkDW4LAgOQgAAZd2nlTCA2jFKMWUzLoEUJCfSA5EM52hfEbAUEQgElZU8AgZoSjnIXt7quMvTfeKzCCO2kEZ1OB7JRD20pn+qV1anp5pmumYHMAa0sFoixTOQJhCzx7g0n68jMCAeikAPRlpugv7/buJ1v09prNbpadOnqQ5s+alPHV/aorfUYF6i9M0BfeE/UTmwwV0aJJMKNyHfvK9mMwq9pCIu990ZL3FYsn1FBToQVj4q3ColgYRuw01F9QJcqCKmULSuBXWPzm2yc2wL5iDK9q5EV+vMv0+6ptufpcQ4Kwo8w9BfcQgy8tzAmMhIsIETfS4wLNH1mnb8wZ1xIWBUAClwpUJJQEPthtCICdM5yJHn4Z22++fSIA3/u3t9z7pZJxfX9R3LkpgPLYebkgAxbB2OLHYJyCF0N4dH90dQtwizHMqMIowm8Ii9HLyAUsh6sDBjTGM0Yx8YEgNgYzz8XPhamag+sY1YLUmgJemwnkLBuNYOgnVu5QQyyuaCilxTOHqTRt0zpPoF76kP70G5TXL2P7zbdPBODYK5Y7CodScd1wZlOUMhoMU8LEMC87uUBsXGzJSMR9Y5xyoBvMDyPzH2ZnSiYvMCl5qY9RigBR8+fPb/Elwr8IQvONsDFaMYUDfdKpONZlm4ID4fBPgcAI9mkEM/2ZPw9x573+P96dXcbAFoveRhFv2EOmamYN80r0bqo3nyDrQi/q41WJ/HdxkLM9CgQC4FMAAjbqexR4ceV6LV+9ydeJOekwdnvU8JvXbz6zQVoNlI1xqbZcZy9uWgxFO2GARv1DPbeYqBZQINPCXKdOiu97rNB33wi101zH7S0tKsTF969SvDHZK1++sbpcDaue0j+ecYxDv7AlUc9x08d4x95EvWZdCbUZraWt1G0CgBqEusID/Z5ekt4gryqVHim6Iz7uvbJHe6jR2E4ACthk2FYWYcOLAvXQo3u82ujWt7TkZ99txW/MAMwE2Jhmk7bXkIwCcN3TF7hyycaUji78XitfIFZs+Vg0Y/RIpiDDjPlv2/S4ZtgzTlVMZ5Tl/C42vOBhaHYDCBBuFFwnD/5FQHxz5sxxDlnUyXP6QoToHueOLA+gH15ZW+FQoPz8aNbmxHzmoyK/eWMNMeUXNIVyby8lE017lSNpB3hMHxHV8LLWiKBfZMmel1EArnjiRJcn1SidNezaVnGBGOlhUpibkRnGBNHh4UxB5pDldVeAiYnybKcgWgx8RiTKkRAErpuDHD5GPMOCbtkph30pQnS2zu/J+xZEy7ahZnqWhVs3T9H22kRfUl+2s9pQUehPO9cgU53wF+202FLtPZuBF4g927O9dWQUgO8/dERLvt+et6zN59I4G70NJyZjZ0Mleo0ir8pjSBAvls3LsScZpi/VzQxrQQXaey/6hE82IaEOv4iSnZCZbecefY2g+AnKi5AgTB0997nbbIC+xBzBu/QfCgQC0H/6utWb4tvDqN4WOoLrBCMvyAqjL7M7swAjPH5BVsY24XAPdYaR3eBHP/kYrakbe7DJdog5TwBbWLVnAmF686Fmm8u8t23p+fx0bbcIANMpL9/e8rufPOkN7kwZPy/dVp62VKu+6n/Ee3E8FQxDBI30xF4LGAwbzE77MaCD/FZm7dq1Lo/p87YDDTvAm4/QLdiMhufb+QHmPTB37lzXBASK6CG42JggmW8TQmH5gHXffPPNr7QN+9Gbzw8vZBSAE/7HvU3lUwldcdI4txEFiIlVXIxQ9HKIhHMVL0RDiQVkO7jsgDcEwyJIU5YQJ7hKkCwmPKOM+QpBFLMnsC/4sMOMeiEgz+E+vxkhLBQ4/ir8N72W39RrXpJ20DTtwb2C9tsxT3SioVbAhbwHHcFIA9H7Q4whP8zS2Tw9Ybd1V50ZBWDGJf/ZxKSphO6+eLZjBkNjYBJGBpgPZmZ04BoLEjZSmL+PGUcwIx88CV9++WXHcNSBUDBdItVWBma2SNMwLlMkUyO+QdzjGQav0gYQAq7hiMfIYeHHYVxGFe7Zsw444ACHNFGPoU4IE852FskaAeG9eGem+1mzZnW274NyOU6BjAIw+uybW5q+5ZErM75GuiSm//fG+0mvpK2FL/LA9JmgrPYk31sf9TBDwewG32Uq61V17JA6i5zQ2UW9HO/3oHnNFOgWGyCgZkCB3kqBQAB6a88F7e4WCgQC0C1kDCrprRQIBKC39lzQ7m6hQCAA3ULGoJLeSoH/D3qBlI7rBZV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356992"/>
          <a:ext cx="457200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607496" y="3429000"/>
          <a:ext cx="453650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7015" y="2564904"/>
          <a:ext cx="88569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/>
                <a:gridCol w="2952328"/>
                <a:gridCol w="2808312"/>
              </a:tblGrid>
              <a:tr h="2768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</a:tr>
              <a:tr h="2768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общая заболеваемость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961 на 100 </a:t>
                      </a:r>
                      <a:r>
                        <a:rPr lang="ru-RU" sz="1400" baseline="0" dirty="0" err="1" smtClean="0"/>
                        <a:t>тыс.н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32416)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920 на 100 </a:t>
                      </a:r>
                      <a:r>
                        <a:rPr lang="ru-RU" sz="1400" dirty="0" err="1" smtClean="0"/>
                        <a:t>тыс.н</a:t>
                      </a:r>
                      <a:r>
                        <a:rPr lang="ru-RU" sz="1400" dirty="0" smtClean="0"/>
                        <a:t> (31747) </a:t>
                      </a:r>
                      <a:endParaRPr lang="ru-RU" sz="1400" dirty="0"/>
                    </a:p>
                  </a:txBody>
                  <a:tcPr/>
                </a:tc>
              </a:tr>
              <a:tr h="2768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первичная заболеваемость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409,9 </a:t>
                      </a:r>
                      <a:r>
                        <a:rPr lang="ru-RU" sz="1400" baseline="0" dirty="0" smtClean="0"/>
                        <a:t>на 100 </a:t>
                      </a:r>
                      <a:r>
                        <a:rPr lang="ru-RU" sz="1400" baseline="0" dirty="0" err="1" smtClean="0"/>
                        <a:t>тыс.н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13827)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372,5 </a:t>
                      </a:r>
                      <a:r>
                        <a:rPr lang="ru-RU" sz="1400" baseline="0" dirty="0" smtClean="0"/>
                        <a:t>на 100 </a:t>
                      </a:r>
                      <a:r>
                        <a:rPr lang="ru-RU" sz="1400" baseline="0" dirty="0" err="1" smtClean="0"/>
                        <a:t>тыс.н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12858)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Основные показатели поликлиники за 2020 год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899592" y="332656"/>
          <a:ext cx="302433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23928" y="548680"/>
          <a:ext cx="48245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5"/>
                <a:gridCol w="1008112"/>
                <a:gridCol w="1152127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Количество визитов в поликлинику на 1 жителя/в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476672"/>
          <a:ext cx="84249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576"/>
                <a:gridCol w="1760435"/>
                <a:gridCol w="201192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Общая</a:t>
                      </a:r>
                      <a:r>
                        <a:rPr lang="ru-RU" baseline="0" dirty="0" smtClean="0"/>
                        <a:t> смертность </a:t>
                      </a:r>
                    </a:p>
                    <a:p>
                      <a:r>
                        <a:rPr lang="ru-RU" baseline="0" dirty="0" smtClean="0"/>
                        <a:t>на 100 тысяч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9,3 (301)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8,0 (257)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286000" y="2276872"/>
          <a:ext cx="54543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155679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Структура смертности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Программа управления заболеваниями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645025"/>
          <a:ext cx="9144000" cy="320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86569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Общее количество, состоящих  на «Д» учете по 4  нозологиям</a:t>
                      </a:r>
                    </a:p>
                    <a:p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Из них количество лиц, состоящих на «Д» учете по:</a:t>
                      </a:r>
                    </a:p>
                    <a:p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Общее количество пациентов в ПУЗ по 4 нозологиям</a:t>
                      </a:r>
                    </a:p>
                    <a:p>
                      <a:endParaRPr lang="ru-RU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Количество пациентов в ПУЗ (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абс.число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865" marR="3865" marT="38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Удельный вес пациентов, вовлеченных в ПУЗ с СД, достигшие снижения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гликированного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 гемоглобина (%)</a:t>
                      </a:r>
                    </a:p>
                  </a:txBody>
                  <a:tcPr marL="3865" marR="3865" marT="38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Доля лиц, экстренно госпитализированных в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стационары,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вовлеченных в ПУЗ по ХСН (%)</a:t>
                      </a:r>
                    </a:p>
                  </a:txBody>
                  <a:tcPr marL="3865" marR="3865" marT="386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Удельный вес лиц из общего числа участвующих в ПУЗ по АГ, перенесшие (%):</a:t>
                      </a:r>
                    </a:p>
                  </a:txBody>
                  <a:tcPr marL="3865" marR="3865" marT="38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Охват ПУЗ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965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АГ</a:t>
                      </a:r>
                    </a:p>
                  </a:txBody>
                  <a:tcPr marL="3865" marR="3865" marT="38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СД</a:t>
                      </a:r>
                    </a:p>
                  </a:txBody>
                  <a:tcPr marL="3865" marR="3865" marT="38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ХСН</a:t>
                      </a:r>
                    </a:p>
                  </a:txBody>
                  <a:tcPr marL="3865" marR="3865" marT="38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ХОБЛ</a:t>
                      </a:r>
                    </a:p>
                  </a:txBody>
                  <a:tcPr marL="3865" marR="3865" marT="386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АГ</a:t>
                      </a:r>
                    </a:p>
                  </a:txBody>
                  <a:tcPr marL="3865" marR="3865" marT="38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СД</a:t>
                      </a:r>
                    </a:p>
                  </a:txBody>
                  <a:tcPr marL="3865" marR="3865" marT="38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ХСН</a:t>
                      </a:r>
                    </a:p>
                  </a:txBody>
                  <a:tcPr marL="3865" marR="3865" marT="38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ХОБЛ</a:t>
                      </a:r>
                    </a:p>
                  </a:txBody>
                  <a:tcPr marL="3865" marR="3865" marT="386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ОНМК</a:t>
                      </a:r>
                    </a:p>
                  </a:txBody>
                  <a:tcPr marL="3865" marR="3865" marT="38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ОИМ</a:t>
                      </a:r>
                    </a:p>
                  </a:txBody>
                  <a:tcPr marL="3865" marR="3865" marT="386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2667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660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613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2375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1584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395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396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58%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0,3%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5019" marR="5019" marT="5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60%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19" marR="5019" marT="5019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07504" y="0"/>
          <a:ext cx="885698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88640"/>
          <a:ext cx="583264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864096"/>
              </a:tblGrid>
              <a:tr h="190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Общее женское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17818</a:t>
                      </a:r>
                      <a:endParaRPr lang="ru-RU" sz="1600" dirty="0"/>
                    </a:p>
                  </a:txBody>
                  <a:tcPr/>
                </a:tc>
              </a:tr>
              <a:tr h="190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женщин фертильного возраста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8784</a:t>
                      </a:r>
                      <a:endParaRPr lang="ru-RU" sz="1600" dirty="0"/>
                    </a:p>
                  </a:txBody>
                  <a:tcPr/>
                </a:tc>
              </a:tr>
              <a:tr h="190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подростки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  <a:endParaRPr lang="ru-RU" sz="1600" dirty="0"/>
                    </a:p>
                  </a:txBody>
                  <a:tcPr/>
                </a:tc>
              </a:tr>
              <a:tr h="190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абсолютные противопоказания к беременности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ru-RU" sz="1600" dirty="0"/>
                    </a:p>
                  </a:txBody>
                  <a:tcPr/>
                </a:tc>
              </a:tr>
              <a:tr h="190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охвачено контрацепцией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95,3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67544" y="4797152"/>
          <a:ext cx="302433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95936" y="5373217"/>
          <a:ext cx="3600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224136"/>
              </a:tblGrid>
              <a:tr h="2400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Перинатальная смертность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r>
                        <a:rPr lang="ru-RU" sz="1400" baseline="0" dirty="0" smtClean="0"/>
                        <a:t> – 8,7‰</a:t>
                      </a:r>
                      <a:endParaRPr lang="ru-RU" sz="14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Антенатальные</a:t>
                      </a:r>
                      <a:r>
                        <a:rPr lang="ru-RU" sz="1400" baseline="0" dirty="0" smtClean="0"/>
                        <a:t> потери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– 6,5‰</a:t>
                      </a:r>
                      <a:endParaRPr lang="ru-RU" sz="1400" dirty="0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РНС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– 2,1‰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49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Общие</a:t>
            </a:r>
            <a:r>
              <a:rPr lang="en-US" sz="2400" b="1" dirty="0" smtClean="0">
                <a:solidFill>
                  <a:schemeClr val="tx2"/>
                </a:solidFill>
              </a:rPr>
              <a:t> KPI</a:t>
            </a:r>
            <a:r>
              <a:rPr lang="ru-RU" sz="2400" b="1" dirty="0" smtClean="0">
                <a:solidFill>
                  <a:schemeClr val="tx2"/>
                </a:solidFill>
              </a:rPr>
              <a:t> индикаторы для государственных медицинских организаций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620687"/>
          <a:ext cx="9036495" cy="5866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2304256"/>
                <a:gridCol w="2483767"/>
              </a:tblGrid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индикаторов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полугодие 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полугодие 2020</a:t>
                      </a:r>
                      <a:endParaRPr lang="ru-RU" sz="1400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аккредитации медицинской организации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от 15.03.2019г. №45-н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регистрационный номер свидетельства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00008650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регистрационный номер свидетельства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00008650</a:t>
                      </a:r>
                      <a:endParaRPr lang="ru-RU" sz="1200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Переход на ПХВ с созданием Наблюдательного совета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Создан Наблюдательный совет, приказ УОЗ</a:t>
                      </a:r>
                      <a:r>
                        <a:rPr lang="ru-RU" sz="1200" baseline="0" dirty="0" smtClean="0"/>
                        <a:t> от 26</a:t>
                      </a:r>
                      <a:r>
                        <a:rPr lang="ru-RU" sz="1200" dirty="0" smtClean="0"/>
                        <a:t>.12.2019 №440</a:t>
                      </a:r>
                      <a:endParaRPr lang="ru-RU" sz="1200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сайта медицинской организации, активное его использование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Веб-сайт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://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gp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24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almaty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kz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ru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/>
                        <a:t>Веб-сайт</a:t>
                      </a:r>
                      <a:r>
                        <a:rPr lang="ru-RU" sz="1200" dirty="0" smtClean="0"/>
                        <a:t> </a:t>
                      </a:r>
                      <a:endParaRPr lang="en-US" sz="1200" dirty="0" smtClean="0"/>
                    </a:p>
                    <a:p>
                      <a:pPr algn="l"/>
                      <a:r>
                        <a:rPr lang="en-US" sz="1200" dirty="0" smtClean="0"/>
                        <a:t>https://gp24.kz/ru/</a:t>
                      </a:r>
                      <a:endParaRPr lang="ru-RU" sz="1200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Кредиторская задолженность долгосрочная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endParaRPr lang="ru-RU" sz="1100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Обоснованные жалобы за отчетный период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endParaRPr lang="ru-RU" sz="1100" dirty="0"/>
                    </a:p>
                  </a:txBody>
                  <a:tcPr/>
                </a:tc>
              </a:tr>
              <a:tr h="38061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дифференцированной оплаты труда с повышением заработной платы врачам до 30%, среднему медперсоналу до 20%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внедрения дифференцированной оплаты труда</a:t>
                      </a: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Соотношение средней заработной платы на 1 ставку врача к средней заработной плате в экономике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(не менее 0,95)</a:t>
                      </a: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пакета типовых корпоративных документов</a:t>
                      </a: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цифровизации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лечебного процесса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(переход на безбумажный оборот) </a:t>
                      </a:r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80-90%</a:t>
                      </a:r>
                      <a:endParaRPr lang="ru-RU" sz="1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Внедрено  повышение зарплаты приказ от 22.11.2019 №656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 укомплектован пакет корпоративных документов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Внедрено </a:t>
                      </a: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 укомплектован пакет корпоративных документов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0"/>
          <a:ext cx="4032448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5536" y="3284984"/>
          <a:ext cx="33123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148064" y="3429000"/>
          <a:ext cx="34918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79512" y="404664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292080" y="332656"/>
          <a:ext cx="30243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3528" y="3645024"/>
          <a:ext cx="324036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76056" y="3717032"/>
          <a:ext cx="31683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Индикаторы оценки качества медицинских услуг</a:t>
            </a:r>
            <a:r>
              <a:rPr lang="en-US" sz="2400" b="1" dirty="0" smtClean="0">
                <a:solidFill>
                  <a:schemeClr val="tx2"/>
                </a:solidFill>
              </a:rPr>
              <a:t> KPI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35496" y="692696"/>
          <a:ext cx="907300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800200"/>
                <a:gridCol w="2016224"/>
              </a:tblGrid>
              <a:tr h="4377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Детская смертность от 7 дней до 5лет,</a:t>
                      </a:r>
                      <a:r>
                        <a:rPr lang="ru-RU" sz="1600" baseline="0" dirty="0" smtClean="0"/>
                        <a:t> предотвратимая на уровне ПМСП (ОКИ. ОРИ)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полугодие 2019</a:t>
                      </a:r>
                    </a:p>
                    <a:p>
                      <a:pPr algn="ctr"/>
                      <a:r>
                        <a:rPr lang="ru-RU" sz="1600" dirty="0" smtClean="0"/>
                        <a:t>отсутствие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полугодие 2020</a:t>
                      </a:r>
                    </a:p>
                    <a:p>
                      <a:pPr algn="ctr"/>
                      <a:r>
                        <a:rPr lang="ru-RU" sz="1600" dirty="0" smtClean="0"/>
                        <a:t>отсутствие</a:t>
                      </a:r>
                      <a:endParaRPr lang="ru-RU" dirty="0"/>
                    </a:p>
                  </a:txBody>
                  <a:tcPr/>
                </a:tc>
              </a:tr>
              <a:tr h="437768">
                <a:tc>
                  <a:txBody>
                    <a:bodyPr/>
                    <a:lstStyle/>
                    <a:p>
                      <a:r>
                        <a:rPr lang="ru-RU" dirty="0" smtClean="0"/>
                        <a:t>2. Материнская смертность, предотвратимая на уровне ПМСП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полугодие 2019</a:t>
                      </a:r>
                    </a:p>
                    <a:p>
                      <a:pPr algn="ctr"/>
                      <a:r>
                        <a:rPr lang="ru-RU" sz="1600" dirty="0" smtClean="0"/>
                        <a:t>отсутствие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полугодие 2020</a:t>
                      </a:r>
                    </a:p>
                    <a:p>
                      <a:pPr algn="ctr"/>
                      <a:r>
                        <a:rPr lang="ru-RU" sz="1600" dirty="0" smtClean="0"/>
                        <a:t>отсутствие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 flipV="1">
            <a:off x="611560" y="3356992"/>
            <a:ext cx="396044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2924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860032" y="2852936"/>
          <a:ext cx="4104456" cy="28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251520" y="188640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292080" y="188640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94510" y="3248544"/>
          <a:ext cx="33661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148064" y="3645024"/>
          <a:ext cx="36724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3995936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707904" y="2204864"/>
          <a:ext cx="39604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220072" y="4509120"/>
          <a:ext cx="3798168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6300" y="857232"/>
            <a:ext cx="7891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Число прикрепленного населения</a:t>
            </a:r>
          </a:p>
          <a:p>
            <a:r>
              <a:rPr lang="ru-RU" sz="28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34 350</a:t>
            </a:r>
            <a:endParaRPr lang="ru-RU" sz="28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15616" y="1556792"/>
            <a:ext cx="789151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Численность участков </a:t>
            </a:r>
          </a:p>
          <a:p>
            <a:r>
              <a:rPr lang="ru-RU" sz="2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Всего 19 участков</a:t>
            </a:r>
          </a:p>
          <a:p>
            <a:r>
              <a:rPr lang="ru-RU" sz="24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7 ВОП, 6 терапевтических, 6 педиатрических</a:t>
            </a:r>
            <a:endParaRPr lang="ru-RU" sz="24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59632" y="5085184"/>
            <a:ext cx="73121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Общая площадь поликлиники</a:t>
            </a:r>
          </a:p>
          <a:p>
            <a:r>
              <a:rPr lang="ru-RU" altLang="ru-RU" sz="2800" b="1" dirty="0" smtClean="0">
                <a:solidFill>
                  <a:srgbClr val="188AD8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7725,3 кв.м.</a:t>
            </a:r>
            <a:endParaRPr lang="ru-RU" sz="2800" b="1" dirty="0">
              <a:solidFill>
                <a:srgbClr val="188AD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52482" y="5949280"/>
            <a:ext cx="7891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Штатное расписание  </a:t>
            </a:r>
          </a:p>
          <a:p>
            <a:r>
              <a:rPr lang="ru-RU" altLang="ru-RU" sz="2800" b="1" dirty="0" smtClean="0">
                <a:solidFill>
                  <a:srgbClr val="188AD8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275,75 шт.ед.</a:t>
            </a:r>
          </a:p>
        </p:txBody>
      </p:sp>
      <p:pic>
        <p:nvPicPr>
          <p:cNvPr id="4" name="Picture 4" descr="C:\Users\sultanov_m\Desktop\mgmt pres\thumb-up-sign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9280"/>
            <a:ext cx="720000" cy="720000"/>
          </a:xfrm>
          <a:prstGeom prst="rect">
            <a:avLst/>
          </a:prstGeom>
          <a:noFill/>
        </p:spPr>
      </p:pic>
      <p:pic>
        <p:nvPicPr>
          <p:cNvPr id="5" name="Picture 5" descr="C:\Users\sultanov_m\Desktop\mgmt pres\doctor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720000" cy="720000"/>
          </a:xfrm>
          <a:prstGeom prst="rect">
            <a:avLst/>
          </a:prstGeom>
          <a:noFill/>
        </p:spPr>
      </p:pic>
      <p:pic>
        <p:nvPicPr>
          <p:cNvPr id="6" name="Picture 6" descr="C:\Users\sultanov_m\Desktop\mgmt pres\ta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720000" cy="720000"/>
          </a:xfrm>
          <a:prstGeom prst="rect">
            <a:avLst/>
          </a:prstGeom>
          <a:noFill/>
        </p:spPr>
      </p:pic>
      <p:pic>
        <p:nvPicPr>
          <p:cNvPr id="4103" name="Picture 7" descr="C:\Users\sultanov_m\Desktop\mgmt pres\laptop-with-text-on-scre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720000" cy="720000"/>
          </a:xfrm>
          <a:prstGeom prst="rect">
            <a:avLst/>
          </a:prstGeom>
          <a:noFill/>
        </p:spPr>
      </p:pic>
      <p:pic>
        <p:nvPicPr>
          <p:cNvPr id="17" name="Picture 2" descr="C:\Users\sultanov_m\Desktop\mgmt pres\group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869" y="887606"/>
            <a:ext cx="540000" cy="72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87624" y="2636912"/>
            <a:ext cx="56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Численность прикрепленного населения на 1 врача ВОП</a:t>
            </a:r>
          </a:p>
          <a:p>
            <a:r>
              <a:rPr lang="ru-RU" sz="28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1698</a:t>
            </a:r>
          </a:p>
          <a:p>
            <a:endParaRPr lang="ru-RU" dirty="0"/>
          </a:p>
        </p:txBody>
      </p:sp>
      <p:pic>
        <p:nvPicPr>
          <p:cNvPr id="14" name="Picture 2" descr="C:\Users\sultanov_m\Desktop\mgmt pres\group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56792"/>
            <a:ext cx="540000" cy="720000"/>
          </a:xfrm>
          <a:prstGeom prst="rect">
            <a:avLst/>
          </a:prstGeom>
          <a:noFill/>
        </p:spPr>
      </p:pic>
      <p:pic>
        <p:nvPicPr>
          <p:cNvPr id="16" name="Picture 2" descr="C:\Users\sultanov_m\Desktop\mgmt pres\group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540000" cy="720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87624" y="3356992"/>
            <a:ext cx="3234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Количество Диспансерных больных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8216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7624" y="4149080"/>
            <a:ext cx="18770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Оснащенность МТ   </a:t>
            </a:r>
          </a:p>
          <a:p>
            <a:r>
              <a:rPr lang="ru-RU" sz="2800" b="1" dirty="0" smtClean="0">
                <a:solidFill>
                  <a:srgbClr val="188AD8"/>
                </a:solidFill>
                <a:latin typeface="Arial" pitchFamily="34" charset="0"/>
                <a:cs typeface="Arial" pitchFamily="34" charset="0"/>
              </a:rPr>
              <a:t>86%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860032" y="836712"/>
          <a:ext cx="3816423" cy="1121664"/>
        </p:xfrm>
        <a:graphic>
          <a:graphicData uri="http://schemas.openxmlformats.org/drawingml/2006/table">
            <a:tbl>
              <a:tblPr/>
              <a:tblGrid>
                <a:gridCol w="1944215"/>
                <a:gridCol w="1872208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Население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34350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7631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Подростки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1144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взрослые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25477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231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769" y="576064"/>
            <a:ext cx="6378575" cy="6206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Веб-сайт </a:t>
            </a:r>
            <a:r>
              <a:rPr lang="ru-RU" sz="2400" b="1" dirty="0">
                <a:solidFill>
                  <a:schemeClr val="tx2"/>
                </a:solidFill>
                <a:cs typeface="Arial" pitchFamily="34" charset="0"/>
              </a:rPr>
              <a:t>ГКП на ПХВ ГП №24</a:t>
            </a:r>
            <a:br>
              <a:rPr lang="ru-RU" sz="24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en-US" sz="2800" dirty="0" smtClean="0"/>
              <a:t>https://gp24.kz/ru/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908" y="1124744"/>
            <a:ext cx="2925365" cy="4392488"/>
          </a:xfrm>
        </p:spPr>
        <p:txBody>
          <a:bodyPr>
            <a:normAutofit fontScale="25000" lnSpcReduction="20000"/>
          </a:bodyPr>
          <a:lstStyle/>
          <a:p>
            <a:r>
              <a:rPr lang="kk-KZ" sz="7200" dirty="0" smtClean="0">
                <a:cs typeface="Arial" pitchFamily="34" charset="0"/>
              </a:rPr>
              <a:t>Ежедневное обновление </a:t>
            </a:r>
            <a:r>
              <a:rPr lang="kk-KZ" sz="7200" dirty="0">
                <a:solidFill>
                  <a:schemeClr val="tx1"/>
                </a:solidFill>
                <a:cs typeface="Arial" pitchFamily="34" charset="0"/>
              </a:rPr>
              <a:t>ленты новостей на сайте </a:t>
            </a:r>
            <a:r>
              <a:rPr lang="kk-KZ" sz="7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kk-KZ" sz="7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kk-KZ" sz="7200" dirty="0" smtClean="0">
                <a:solidFill>
                  <a:schemeClr val="tx1"/>
                </a:solidFill>
                <a:cs typeface="Arial" pitchFamily="34" charset="0"/>
              </a:rPr>
              <a:t>Размещение материалов </a:t>
            </a:r>
            <a:r>
              <a:rPr lang="kk-KZ" sz="7200" dirty="0">
                <a:solidFill>
                  <a:schemeClr val="tx1"/>
                </a:solidFill>
                <a:cs typeface="Arial" pitchFamily="34" charset="0"/>
              </a:rPr>
              <a:t>по </a:t>
            </a:r>
            <a:r>
              <a:rPr lang="kk-KZ" sz="7200" dirty="0" smtClean="0">
                <a:solidFill>
                  <a:schemeClr val="tx1"/>
                </a:solidFill>
                <a:cs typeface="Arial" pitchFamily="34" charset="0"/>
              </a:rPr>
              <a:t>ОСМС</a:t>
            </a:r>
            <a:endParaRPr lang="kk-KZ" sz="7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kk-KZ" sz="7200" dirty="0">
                <a:solidFill>
                  <a:schemeClr val="tx1"/>
                </a:solidFill>
                <a:cs typeface="Arial" pitchFamily="34" charset="0"/>
              </a:rPr>
              <a:t>Государственные услуги,государственные </a:t>
            </a:r>
            <a:r>
              <a:rPr lang="kk-KZ" sz="7200" dirty="0" smtClean="0">
                <a:solidFill>
                  <a:schemeClr val="tx1"/>
                </a:solidFill>
                <a:cs typeface="Arial" pitchFamily="34" charset="0"/>
              </a:rPr>
              <a:t>символы</a:t>
            </a:r>
            <a:endParaRPr lang="kk-KZ" sz="7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kk-KZ" sz="7200" dirty="0">
                <a:solidFill>
                  <a:schemeClr val="tx1"/>
                </a:solidFill>
                <a:cs typeface="Arial" pitchFamily="34" charset="0"/>
              </a:rPr>
              <a:t>Ссылки на соцсети, новости, полезные </a:t>
            </a:r>
            <a:r>
              <a:rPr lang="kk-KZ" sz="7200" dirty="0" smtClean="0">
                <a:solidFill>
                  <a:schemeClr val="tx1"/>
                </a:solidFill>
                <a:cs typeface="Arial" pitchFamily="34" charset="0"/>
              </a:rPr>
              <a:t>статьи</a:t>
            </a:r>
            <a:endParaRPr lang="en-US" sz="7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Расписание врачей, правила </a:t>
            </a:r>
            <a:r>
              <a:rPr lang="ru-RU" sz="7200" dirty="0" smtClean="0">
                <a:solidFill>
                  <a:schemeClr val="tx1"/>
                </a:solidFill>
                <a:cs typeface="Arial" pitchFamily="34" charset="0"/>
              </a:rPr>
              <a:t>прикрепления</a:t>
            </a:r>
          </a:p>
          <a:p>
            <a:r>
              <a:rPr lang="ru-RU" sz="7200" dirty="0" smtClean="0">
                <a:solidFill>
                  <a:schemeClr val="tx1"/>
                </a:solidFill>
                <a:cs typeface="Arial" pitchFamily="34" charset="0"/>
              </a:rPr>
              <a:t>Служба </a:t>
            </a:r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поддержки пациента, личный кабинет пациента </a:t>
            </a:r>
            <a:r>
              <a:rPr lang="en-US" sz="7200" dirty="0" err="1">
                <a:solidFill>
                  <a:schemeClr val="tx1"/>
                </a:solidFill>
                <a:cs typeface="Arial" pitchFamily="34" charset="0"/>
              </a:rPr>
              <a:t>DamuMed</a:t>
            </a:r>
            <a:r>
              <a:rPr lang="ru-RU" sz="7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kk-KZ" sz="7200" dirty="0">
                <a:solidFill>
                  <a:schemeClr val="tx1"/>
                </a:solidFill>
                <a:cs typeface="Arial" pitchFamily="34" charset="0"/>
              </a:rPr>
              <a:t>– есть  </a:t>
            </a:r>
            <a:endParaRPr lang="en-US" sz="72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kk-KZ" sz="3600" dirty="0"/>
          </a:p>
          <a:p>
            <a:pPr>
              <a:buNone/>
            </a:pPr>
            <a:endParaRPr lang="kk-KZ" sz="2800" dirty="0"/>
          </a:p>
          <a:p>
            <a:pPr>
              <a:buNone/>
            </a:pPr>
            <a:endParaRPr lang="kk-KZ" sz="3600" dirty="0"/>
          </a:p>
          <a:p>
            <a:pPr>
              <a:buNone/>
            </a:pPr>
            <a:r>
              <a:rPr lang="kk-KZ" sz="3600" dirty="0"/>
              <a:t>  </a:t>
            </a:r>
          </a:p>
          <a:p>
            <a:endParaRPr lang="kk-KZ" sz="3600" dirty="0"/>
          </a:p>
          <a:p>
            <a:pPr>
              <a:buNone/>
            </a:pPr>
            <a:r>
              <a:rPr lang="kk-KZ" sz="3600" dirty="0"/>
              <a:t>  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72EC14-4476-4BB3-8D62-E559E13F72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0272" y="3892702"/>
            <a:ext cx="1751883" cy="21371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9F2A2E-BF25-4A9B-9E7F-30DABF347C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463" y="1768595"/>
            <a:ext cx="1820693" cy="1940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20" y="2013905"/>
            <a:ext cx="2010185" cy="1559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0809" y="4545107"/>
            <a:ext cx="1949585" cy="1836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5529" y="1330635"/>
            <a:ext cx="350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https://www.facebook.com/gp24almaty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1902" y="101258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8127" y="352336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2155" y="3862035"/>
            <a:ext cx="3426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https://www.instagram.com/24poliklinika/?hl=ru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76065"/>
            <a:ext cx="2686047" cy="292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645024"/>
            <a:ext cx="2880320" cy="301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Противоэпидемические мероприятия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против </a:t>
            </a:r>
            <a:r>
              <a:rPr lang="ru-RU" sz="2000" b="1" dirty="0" err="1" smtClean="0">
                <a:solidFill>
                  <a:schemeClr val="tx2"/>
                </a:solidFill>
              </a:rPr>
              <a:t>коронавирусной</a:t>
            </a:r>
            <a:r>
              <a:rPr lang="ru-RU" sz="2000" b="1" dirty="0" smtClean="0">
                <a:solidFill>
                  <a:schemeClr val="tx2"/>
                </a:solidFill>
              </a:rPr>
              <a:t> инфекции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050" name="AutoShape 2" descr="blob:https://web.whatsapp.com/a7871fe8-c1b6-49c6-b6e2-7d97995783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a7871fe8-c1b6-49c6-b6e2-7d97995783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blob:https://web.whatsapp.com/a7871fe8-c1b6-49c6-b6e2-7d97995783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Баттакова Жамиля\Desktop\a7871fe8-c1b6-49c6-b6e2-7d97995783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836712"/>
            <a:ext cx="2160240" cy="3204894"/>
          </a:xfrm>
          <a:prstGeom prst="rect">
            <a:avLst/>
          </a:prstGeom>
          <a:noFill/>
        </p:spPr>
      </p:pic>
      <p:pic>
        <p:nvPicPr>
          <p:cNvPr id="2056" name="Picture 8" descr="C:\Users\Баттакова Жамиля\Desktop\993613e2-62d5-41cc-812c-4370e854ad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708920"/>
            <a:ext cx="2547811" cy="3119477"/>
          </a:xfrm>
          <a:prstGeom prst="rect">
            <a:avLst/>
          </a:prstGeom>
          <a:noFill/>
        </p:spPr>
      </p:pic>
      <p:pic>
        <p:nvPicPr>
          <p:cNvPr id="2057" name="Picture 9" descr="C:\Users\Баттакова Жамиля\Desktop\72cfdc31-2a98-4e6f-8cf2-b22c966153f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836712"/>
            <a:ext cx="3168352" cy="1512168"/>
          </a:xfrm>
          <a:prstGeom prst="rect">
            <a:avLst/>
          </a:prstGeom>
          <a:noFill/>
        </p:spPr>
      </p:pic>
      <p:pic>
        <p:nvPicPr>
          <p:cNvPr id="2060" name="Picture 12" descr="C:\Users\Баттакова Жамиля\Desktop\36cc9e45-d60e-443c-bf66-ed0db4991c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365104"/>
            <a:ext cx="2676232" cy="23042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92080" y="23488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Шлюз 1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9901" y="399577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Шлюз 2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5795972"/>
            <a:ext cx="170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санпропускник</a:t>
            </a:r>
            <a:endParaRPr lang="ru-RU" b="1" i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35098"/>
            <a:ext cx="2664296" cy="392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36080" y="4242930"/>
            <a:ext cx="2366051" cy="236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" t="9777" r="333" b="31471"/>
          <a:stretch/>
        </p:blipFill>
        <p:spPr>
          <a:xfrm>
            <a:off x="126705" y="4248400"/>
            <a:ext cx="2209218" cy="230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960" y="3912396"/>
            <a:ext cx="1656903" cy="294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5753" y="3953153"/>
            <a:ext cx="1611050" cy="286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1" y="241076"/>
            <a:ext cx="2215159" cy="369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13" y="188640"/>
            <a:ext cx="294685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85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Задачи на 2021 год: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Продолжить эффективно проводить противоэпидемические мероприятия против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– на постоянной основе</a:t>
            </a:r>
          </a:p>
          <a:p>
            <a:r>
              <a:rPr lang="ru-RU" dirty="0" smtClean="0"/>
              <a:t>Модернизация клинико-биохимической лаборатории ГП24</a:t>
            </a:r>
          </a:p>
          <a:p>
            <a:r>
              <a:rPr lang="ru-RU" dirty="0" smtClean="0"/>
              <a:t>Развитие стационаро-замещающих услуг амбулаторной реабилитации</a:t>
            </a:r>
          </a:p>
          <a:p>
            <a:r>
              <a:rPr lang="ru-RU" dirty="0" smtClean="0"/>
              <a:t>Подготовительные мероприятия к Национальной аккредитации медицинской организации</a:t>
            </a:r>
          </a:p>
          <a:p>
            <a:r>
              <a:rPr lang="ru-RU" dirty="0" smtClean="0"/>
              <a:t>Активизировать профилактическую работу – Здоровая модель поведения, Управление ХНИЗ, Универсально-прогрессивная модель</a:t>
            </a:r>
          </a:p>
          <a:p>
            <a:r>
              <a:rPr lang="ru-RU" dirty="0" smtClean="0"/>
              <a:t>Формирование здорового образа жизни среди прикрепленного населения</a:t>
            </a:r>
          </a:p>
          <a:p>
            <a:r>
              <a:rPr lang="ru-RU" dirty="0" smtClean="0"/>
              <a:t>Продолжить дальнейшее функционирование пресс-службы ГП24, создание </a:t>
            </a:r>
            <a:r>
              <a:rPr lang="ru-RU" dirty="0" err="1" smtClean="0"/>
              <a:t>контента</a:t>
            </a:r>
            <a:r>
              <a:rPr lang="ru-RU" dirty="0" smtClean="0"/>
              <a:t>, активизация информационно-разъяснительной работы в социальных сетях, своевременное реагирование на жалобы населения</a:t>
            </a:r>
          </a:p>
          <a:p>
            <a:r>
              <a:rPr lang="ru-RU" dirty="0" smtClean="0"/>
              <a:t> Развитие кадровых ресурсов – на постоянной основе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609600" y="476672"/>
            <a:ext cx="8138864" cy="508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Миссия: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Охрана и улучшение здоровья прикрепленного населения путем оказания высококачественной первичной медико-санитарной помощи посредством современных диагностических, лечебно-профилактических и медико-социальных технологий, на основе эффективной разработки и реализации региональной политики, осуществления межсекторальной координации и совершенствования качества услуг в области здравоохранения.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Видение: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Создать эффективно действующую и соответствующую потребностям населения доступную, рентабельную систему охраны здоровья, путем внедрения системы менеджмента качества (СМК), обеспечить стабильное санитарно-гигиеническое и эпидемическое благополучие, повысить солидарную ответственность пациентов за укрепление своего здоровья.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9512" y="260649"/>
            <a:ext cx="8480985" cy="496855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Стратегия</a:t>
            </a:r>
            <a:r>
              <a:rPr kumimoji="0" lang="kk-KZ" sz="3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развития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k-KZ" sz="30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2600" b="1" dirty="0" smtClean="0">
                <a:solidFill>
                  <a:schemeClr val="tx2"/>
                </a:solidFill>
              </a:rPr>
              <a:t>Стратегическое направление 1: 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Укрепление здоровья граждан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2400" dirty="0" smtClean="0">
                <a:solidFill>
                  <a:srgbClr val="002060"/>
                </a:solidFill>
              </a:rPr>
              <a:t>Цель 1.1 Охрана общественного здоровья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</a:t>
            </a:r>
            <a:r>
              <a:rPr kumimoji="0" lang="kk-KZ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1.2 Улучшение доступности медицинской помощи</a:t>
            </a:r>
            <a:endParaRPr kumimoji="0" lang="kk-KZ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</a:pPr>
            <a:r>
              <a:rPr lang="kk-KZ" sz="2800" b="1" dirty="0" smtClean="0">
                <a:solidFill>
                  <a:schemeClr val="tx2"/>
                </a:solidFill>
              </a:rPr>
              <a:t>Стратегическое направление 2: </a:t>
            </a:r>
            <a:r>
              <a:rPr lang="kk-KZ" sz="2400" dirty="0" smtClean="0">
                <a:solidFill>
                  <a:schemeClr val="tx2"/>
                </a:solidFill>
              </a:rPr>
              <a:t>Повышение эффективности системы здравоохранения</a:t>
            </a:r>
            <a:endParaRPr kumimoji="0" lang="kk-KZ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</a:pPr>
            <a:r>
              <a:rPr lang="kk-KZ" sz="2400" dirty="0" smtClean="0">
                <a:solidFill>
                  <a:srgbClr val="002060"/>
                </a:solidFill>
              </a:rPr>
              <a:t>Цель 2.1 </a:t>
            </a:r>
            <a:r>
              <a:rPr lang="kk-KZ" sz="2400" dirty="0">
                <a:solidFill>
                  <a:srgbClr val="002060"/>
                </a:solidFill>
              </a:rPr>
              <a:t>Совершенствование управления и </a:t>
            </a:r>
            <a:r>
              <a:rPr lang="kk-KZ" sz="2400" dirty="0" smtClean="0">
                <a:solidFill>
                  <a:srgbClr val="002060"/>
                </a:solidFill>
              </a:rPr>
              <a:t>финансирования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2.2 Развитие</a:t>
            </a:r>
            <a:r>
              <a:rPr kumimoji="0" lang="kk-KZ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кадрового потенциала</a:t>
            </a:r>
            <a:endParaRPr kumimoji="0" lang="kk-KZ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blob:https://web.whatsapp.com/efeb922c-7f5b-4076-ad95-311b5dd6c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blob:https://web.whatsapp.com/efeb922c-7f5b-4076-ad95-311b5dd6c4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73425" y="-1089248"/>
            <a:ext cx="5760639" cy="903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Структура предприятия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3970784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27984" y="1340768"/>
          <a:ext cx="44644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332656"/>
            <a:ext cx="724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Укомплектованность медицинскими работниками</a:t>
            </a:r>
            <a:endParaRPr lang="ru-RU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4330824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813176" y="1052736"/>
          <a:ext cx="4330824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692696"/>
            <a:ext cx="336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Категорированность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врачей (%)</a:t>
            </a:r>
            <a:endParaRPr lang="ru-RU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692696"/>
            <a:ext cx="31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Категорированность СМР (%)</a:t>
            </a:r>
            <a:endParaRPr lang="ru-RU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5085184"/>
            <a:ext cx="4972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Количество сотрудников с научной степенью: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Докторов медицинских наук – 2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кандидатов медицинских наук – 2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Магистров – 1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293096"/>
            <a:ext cx="325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олодые специалисты врачи - 7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293096"/>
            <a:ext cx="3221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олодые специалисты СМР - 7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722265688"/>
              </p:ext>
            </p:extLst>
          </p:nvPr>
        </p:nvGraphicFramePr>
        <p:xfrm>
          <a:off x="0" y="595423"/>
          <a:ext cx="4082903" cy="609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3009160191"/>
              </p:ext>
            </p:extLst>
          </p:nvPr>
        </p:nvGraphicFramePr>
        <p:xfrm>
          <a:off x="4299096" y="595423"/>
          <a:ext cx="4844903" cy="595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1560" y="1"/>
            <a:ext cx="828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Отчет финансово-хозяйственной деятельности за 2020 год</a:t>
            </a:r>
            <a:endParaRPr lang="ru-RU" sz="24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68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9151985"/>
              </p:ext>
            </p:extLst>
          </p:nvPr>
        </p:nvGraphicFramePr>
        <p:xfrm>
          <a:off x="116018" y="1268760"/>
          <a:ext cx="8829862" cy="508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031"/>
                <a:gridCol w="5939331"/>
                <a:gridCol w="2476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Рентгеновский аппарат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SYTEC Турция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Диагностическая ультразвуковая система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Arietta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Hitachi, Ltd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Япония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Велоэргометр (электрокардиограф с принадлежностями)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BTL Industries Limited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Великобритания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аппаратно-программный "Здоровье-Экспресс" компьютеризированные приборы для оценки уровня психофизиологического состояния и параметров, физического развития и регистрации электрокардиограммы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Jabil Circuit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Sdn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Bhd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Малайзия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Тепловизионная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сетевая цилиндрическая видеокамера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Облучатель-рециркулятор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бактерицидный передвижной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Автоматический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репроцессор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гибких эндоскопов, модель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Endoclens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NSX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Япония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для автоматизированной интегральной оценки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сердечно-сосудистой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Кадиометр-МТ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Микард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-Лана Россия</a:t>
                      </a:r>
                    </a:p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pSp>
        <p:nvGrpSpPr>
          <p:cNvPr id="2" name="Группа 17"/>
          <p:cNvGrpSpPr/>
          <p:nvPr/>
        </p:nvGrpSpPr>
        <p:grpSpPr>
          <a:xfrm>
            <a:off x="147034" y="476672"/>
            <a:ext cx="2336734" cy="587252"/>
            <a:chOff x="8321039" y="2277868"/>
            <a:chExt cx="3027681" cy="58725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321040" y="2326640"/>
              <a:ext cx="3027680" cy="5384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Текст 6"/>
            <p:cNvSpPr txBox="1">
              <a:spLocks/>
            </p:cNvSpPr>
            <p:nvPr/>
          </p:nvSpPr>
          <p:spPr>
            <a:xfrm>
              <a:off x="8321039" y="2277868"/>
              <a:ext cx="3027681" cy="5040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 МТ в наличии в соответствии с нормативом 3 280 ед.</a:t>
              </a:r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6525707" y="458728"/>
            <a:ext cx="2510789" cy="810032"/>
            <a:chOff x="8067037" y="3800820"/>
            <a:chExt cx="3347718" cy="81003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8067037" y="3800820"/>
              <a:ext cx="3347718" cy="810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одержимое 7"/>
            <p:cNvSpPr txBox="1">
              <a:spLocks/>
            </p:cNvSpPr>
            <p:nvPr/>
          </p:nvSpPr>
          <p:spPr>
            <a:xfrm>
              <a:off x="8342414" y="3890772"/>
              <a:ext cx="2688298" cy="4320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оснащенности медицинской техникой 89,58%</a:t>
              </a:r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742310" y="75982"/>
            <a:ext cx="3417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Медицинское оборудование</a:t>
            </a:r>
            <a:endParaRPr lang="ru-RU" sz="2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7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1162</Words>
  <Application>Microsoft Office PowerPoint</Application>
  <PresentationFormat>Экран (4:3)</PresentationFormat>
  <Paragraphs>280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Отчет главного врача  КГП «Городская поликлиника №24»</vt:lpstr>
      <vt:lpstr>Слайд 2</vt:lpstr>
      <vt:lpstr>Слайд 3</vt:lpstr>
      <vt:lpstr>Слайд 4</vt:lpstr>
      <vt:lpstr>Структура предприятия</vt:lpstr>
      <vt:lpstr>Слайд 6</vt:lpstr>
      <vt:lpstr>Слайд 7</vt:lpstr>
      <vt:lpstr>Слайд 8</vt:lpstr>
      <vt:lpstr>Слайд 9</vt:lpstr>
      <vt:lpstr>Основные показатели поликлиники за 2020 год</vt:lpstr>
      <vt:lpstr>Слайд 11</vt:lpstr>
      <vt:lpstr>Программа управления заболеваниями</vt:lpstr>
      <vt:lpstr>Слайд 13</vt:lpstr>
      <vt:lpstr>Общие KPI индикаторы для государственных медицинских организаций </vt:lpstr>
      <vt:lpstr>Слайд 15</vt:lpstr>
      <vt:lpstr>Слайд 16</vt:lpstr>
      <vt:lpstr>Индикаторы оценки качества медицинских услуг KPI</vt:lpstr>
      <vt:lpstr>Слайд 18</vt:lpstr>
      <vt:lpstr>Слайд 19</vt:lpstr>
      <vt:lpstr>Веб-сайт ГКП на ПХВ ГП №24 https://gp24.kz/ru/   </vt:lpstr>
      <vt:lpstr>Противоэпидемические мероприятия  против коронавирусной инфекции</vt:lpstr>
      <vt:lpstr>Слайд 22</vt:lpstr>
      <vt:lpstr>Задачи на 2021 год: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главного врача  КГП «Городская поликлиника №24»</dc:title>
  <dc:creator>Пользователь Windows</dc:creator>
  <cp:lastModifiedBy>Пользователь Windows</cp:lastModifiedBy>
  <cp:revision>90</cp:revision>
  <dcterms:created xsi:type="dcterms:W3CDTF">2021-01-14T08:30:40Z</dcterms:created>
  <dcterms:modified xsi:type="dcterms:W3CDTF">2021-01-25T06:20:09Z</dcterms:modified>
</cp:coreProperties>
</file>