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50"/>
  </p:notesMasterIdLst>
  <p:handoutMasterIdLst>
    <p:handoutMasterId r:id="rId51"/>
  </p:handoutMasterIdLst>
  <p:sldIdLst>
    <p:sldId id="276" r:id="rId5"/>
    <p:sldId id="258" r:id="rId6"/>
    <p:sldId id="260" r:id="rId7"/>
    <p:sldId id="278" r:id="rId8"/>
    <p:sldId id="277" r:id="rId9"/>
    <p:sldId id="279" r:id="rId10"/>
    <p:sldId id="262" r:id="rId11"/>
    <p:sldId id="321" r:id="rId12"/>
    <p:sldId id="322" r:id="rId13"/>
    <p:sldId id="326" r:id="rId14"/>
    <p:sldId id="323" r:id="rId15"/>
    <p:sldId id="324" r:id="rId16"/>
    <p:sldId id="325" r:id="rId17"/>
    <p:sldId id="327" r:id="rId18"/>
    <p:sldId id="328" r:id="rId19"/>
    <p:sldId id="329" r:id="rId20"/>
    <p:sldId id="330" r:id="rId21"/>
    <p:sldId id="331" r:id="rId22"/>
    <p:sldId id="332" r:id="rId23"/>
    <p:sldId id="333" r:id="rId24"/>
    <p:sldId id="334" r:id="rId25"/>
    <p:sldId id="335" r:id="rId26"/>
    <p:sldId id="336" r:id="rId27"/>
    <p:sldId id="337" r:id="rId28"/>
    <p:sldId id="338" r:id="rId29"/>
    <p:sldId id="339" r:id="rId30"/>
    <p:sldId id="340" r:id="rId31"/>
    <p:sldId id="341" r:id="rId32"/>
    <p:sldId id="342" r:id="rId33"/>
    <p:sldId id="343" r:id="rId34"/>
    <p:sldId id="344" r:id="rId35"/>
    <p:sldId id="345" r:id="rId36"/>
    <p:sldId id="346" r:id="rId37"/>
    <p:sldId id="347" r:id="rId38"/>
    <p:sldId id="348" r:id="rId39"/>
    <p:sldId id="349" r:id="rId40"/>
    <p:sldId id="350" r:id="rId41"/>
    <p:sldId id="351" r:id="rId42"/>
    <p:sldId id="352" r:id="rId43"/>
    <p:sldId id="353" r:id="rId44"/>
    <p:sldId id="354" r:id="rId45"/>
    <p:sldId id="355" r:id="rId46"/>
    <p:sldId id="356" r:id="rId47"/>
    <p:sldId id="357" r:id="rId48"/>
    <p:sldId id="274" r:id="rId49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7D0E"/>
    <a:srgbClr val="0D5F6E"/>
    <a:srgbClr val="7030A0"/>
    <a:srgbClr val="053E47"/>
    <a:srgbClr val="F0CDA1"/>
    <a:srgbClr val="FFC000"/>
    <a:srgbClr val="FF0000"/>
    <a:srgbClr val="92D050"/>
    <a:srgbClr val="64B2C1"/>
    <a:srgbClr val="00206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2DE63D5-997A-4646-A377-4702673A728D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736" autoAdjust="0"/>
  </p:normalViewPr>
  <p:slideViewPr>
    <p:cSldViewPr snapToGrid="0">
      <p:cViewPr varScale="1">
        <p:scale>
          <a:sx n="100" d="100"/>
          <a:sy n="100" d="100"/>
        </p:scale>
        <p:origin x="84" y="4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4" d="100"/>
          <a:sy n="74" d="100"/>
        </p:scale>
        <p:origin x="332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42A70936-F116-402D-B40E-FA07F69C81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357DC11-F831-449C-ADEB-077CA724624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E0070C-37B4-449D-86BF-E4931F16635D}" type="datetime1">
              <a:rPr lang="ru-RU" smtClean="0"/>
              <a:t>30.01.2023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955BB2D-59EC-48D8-AE8C-86817B8A9C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2E6234F-8955-40F7-A434-EED4ABD6D5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59A75-79D7-4EDD-82CB-5414B3B1D6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1858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54AC323-B726-4D2A-939E-BBCDB67E5B76}" type="datetime1">
              <a:rPr lang="ru-RU" noProof="0" smtClean="0"/>
              <a:t>30.01.2023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60C6D3C-9EB0-4F2C-9026-3887D1CDB44E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377631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60C6D3C-9EB0-4F2C-9026-3887D1CDB44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95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60C6D3C-9EB0-4F2C-9026-3887D1CDB44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891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60C6D3C-9EB0-4F2C-9026-3887D1CDB44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872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60C6D3C-9EB0-4F2C-9026-3887D1CDB44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2494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60C6D3C-9EB0-4F2C-9026-3887D1CDB44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669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60C6D3C-9EB0-4F2C-9026-3887D1CDB44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6734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60C6D3C-9EB0-4F2C-9026-3887D1CDB44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303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60C6D3C-9EB0-4F2C-9026-3887D1CDB44E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873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48D39141-3E8E-4545-90DB-291A0E5F13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612000" tIns="0" rtlCol="0" anchor="ctr"/>
          <a:lstStyle>
            <a:lvl1pPr marL="0" indent="0" algn="l">
              <a:lnSpc>
                <a:spcPct val="100000"/>
              </a:lnSpc>
              <a:buNone/>
              <a:defRPr sz="1200" i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Перетащите сюда </a:t>
            </a:r>
            <a:br>
              <a:rPr lang="ru-RU" noProof="0"/>
            </a:br>
            <a:r>
              <a:rPr lang="ru-RU" noProof="0"/>
              <a:t>свою фоновую фотографию</a:t>
            </a: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AD90A062-54B3-47F2-9D6A-5BC9575208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0000" y="0"/>
            <a:ext cx="9672000" cy="6857999"/>
          </a:xfrm>
          <a:solidFill>
            <a:schemeClr val="tx2">
              <a:alpha val="70000"/>
            </a:schemeClr>
          </a:solidFill>
        </p:spPr>
        <p:txBody>
          <a:bodyPr lIns="1116000" rIns="180000" rtlCol="0" anchor="ctr"/>
          <a:lstStyle>
            <a:lvl1pPr algn="l">
              <a:defRPr sz="50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xmlns="" id="{35C97F3D-57FA-4E82-9EEC-E93088055A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00000" y="4276447"/>
            <a:ext cx="5161550" cy="620016"/>
          </a:xfr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lIns="144000" rtlCol="0" anchor="ctr"/>
          <a:lstStyle>
            <a:lvl1pPr marL="0" indent="0" algn="l">
              <a:buNone/>
              <a:defRPr sz="2400" b="1" i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E31775C8-C7F0-4EC5-A9C0-53AE3A0C5F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600000" y="6262080"/>
            <a:ext cx="7560000" cy="36000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9E8B0AE2-DA19-49E2-AC81-5272385D30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423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DA75689F-8B6B-4484-8064-90B4D8FB7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7343" y="2731933"/>
            <a:ext cx="6903253" cy="3350673"/>
          </a:xfr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lIns="576000" tIns="1872000" rIns="576000" rtlCol="0"/>
          <a:lstStyle>
            <a:lvl1pPr marL="0" indent="0">
              <a:lnSpc>
                <a:spcPts val="2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Опишите свою главную идею</a:t>
            </a:r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C57B9832-0120-4094-8C27-082E3533C5D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012000" cy="6858000"/>
          </a:xfrm>
          <a:custGeom>
            <a:avLst/>
            <a:gdLst>
              <a:gd name="connsiteX0" fmla="*/ 0 w 12012000"/>
              <a:gd name="connsiteY0" fmla="*/ 0 h 6858000"/>
              <a:gd name="connsiteX1" fmla="*/ 8592000 w 12012000"/>
              <a:gd name="connsiteY1" fmla="*/ 0 h 6858000"/>
              <a:gd name="connsiteX2" fmla="*/ 8592000 w 12012000"/>
              <a:gd name="connsiteY2" fmla="*/ 180000 h 6858000"/>
              <a:gd name="connsiteX3" fmla="*/ 12012000 w 12012000"/>
              <a:gd name="connsiteY3" fmla="*/ 180000 h 6858000"/>
              <a:gd name="connsiteX4" fmla="*/ 12012000 w 12012000"/>
              <a:gd name="connsiteY4" fmla="*/ 6678000 h 6858000"/>
              <a:gd name="connsiteX5" fmla="*/ 8592000 w 12012000"/>
              <a:gd name="connsiteY5" fmla="*/ 6678000 h 6858000"/>
              <a:gd name="connsiteX6" fmla="*/ 8592000 w 12012000"/>
              <a:gd name="connsiteY6" fmla="*/ 6858000 h 6858000"/>
              <a:gd name="connsiteX7" fmla="*/ 0 w 1201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12000" h="6858000">
                <a:moveTo>
                  <a:pt x="0" y="0"/>
                </a:moveTo>
                <a:lnTo>
                  <a:pt x="8592000" y="0"/>
                </a:lnTo>
                <a:lnTo>
                  <a:pt x="8592000" y="180000"/>
                </a:lnTo>
                <a:lnTo>
                  <a:pt x="12012000" y="180000"/>
                </a:lnTo>
                <a:lnTo>
                  <a:pt x="12012000" y="6678000"/>
                </a:lnTo>
                <a:lnTo>
                  <a:pt x="8592000" y="6678000"/>
                </a:lnTo>
                <a:lnTo>
                  <a:pt x="85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0" tIns="0" rIns="612000" rtlCol="0" anchor="ctr">
            <a:noAutofit/>
          </a:bodyPr>
          <a:lstStyle>
            <a:lvl1pPr marL="0" indent="0" algn="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Перетащите сюда </a:t>
            </a:r>
            <a:br>
              <a:rPr lang="ru-RU" noProof="0"/>
            </a:br>
            <a:r>
              <a:rPr lang="ru-RU" noProof="0"/>
              <a:t>свою фоновую фотографию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83999" y="6262080"/>
            <a:ext cx="6190934" cy="36000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2"/>
          </a:solidFill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xmlns="" id="{EAF90A48-1BFB-4A19-9A1C-2851879F9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778" y="3096087"/>
            <a:ext cx="5455750" cy="1008000"/>
          </a:xfrm>
        </p:spPr>
        <p:txBody>
          <a:bodyPr rtlCol="0"/>
          <a:lstStyle>
            <a:lvl1pPr>
              <a:defRPr sz="40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xmlns="" id="{C9E79024-4B2E-43B0-8607-196181AB731F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36593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чисел со знач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Рисунок 23">
            <a:extLst>
              <a:ext uri="{FF2B5EF4-FFF2-40B4-BE49-F238E27FC236}">
                <a16:creationId xmlns:a16="http://schemas.microsoft.com/office/drawing/2014/main" xmlns="" id="{767CE6DD-011B-4E2D-9E8A-EFF414E39E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80000" y="179109"/>
            <a:ext cx="11832000" cy="6513922"/>
          </a:xfrm>
          <a:custGeom>
            <a:avLst/>
            <a:gdLst>
              <a:gd name="connsiteX0" fmla="*/ 0 w 11832000"/>
              <a:gd name="connsiteY0" fmla="*/ 0 h 6513922"/>
              <a:gd name="connsiteX1" fmla="*/ 8412000 w 11832000"/>
              <a:gd name="connsiteY1" fmla="*/ 0 h 6513922"/>
              <a:gd name="connsiteX2" fmla="*/ 8412000 w 11832000"/>
              <a:gd name="connsiteY2" fmla="*/ 891 h 6513922"/>
              <a:gd name="connsiteX3" fmla="*/ 11832000 w 11832000"/>
              <a:gd name="connsiteY3" fmla="*/ 891 h 6513922"/>
              <a:gd name="connsiteX4" fmla="*/ 11832000 w 11832000"/>
              <a:gd name="connsiteY4" fmla="*/ 6498891 h 6513922"/>
              <a:gd name="connsiteX5" fmla="*/ 8412000 w 11832000"/>
              <a:gd name="connsiteY5" fmla="*/ 6498891 h 6513922"/>
              <a:gd name="connsiteX6" fmla="*/ 8412000 w 11832000"/>
              <a:gd name="connsiteY6" fmla="*/ 6513922 h 6513922"/>
              <a:gd name="connsiteX7" fmla="*/ 0 w 11832000"/>
              <a:gd name="connsiteY7" fmla="*/ 6513922 h 65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32000" h="6513922">
                <a:moveTo>
                  <a:pt x="0" y="0"/>
                </a:moveTo>
                <a:lnTo>
                  <a:pt x="8412000" y="0"/>
                </a:lnTo>
                <a:lnTo>
                  <a:pt x="8412000" y="891"/>
                </a:lnTo>
                <a:lnTo>
                  <a:pt x="11832000" y="891"/>
                </a:lnTo>
                <a:lnTo>
                  <a:pt x="11832000" y="6498891"/>
                </a:lnTo>
                <a:lnTo>
                  <a:pt x="8412000" y="6498891"/>
                </a:lnTo>
                <a:lnTo>
                  <a:pt x="8412000" y="6513922"/>
                </a:lnTo>
                <a:lnTo>
                  <a:pt x="0" y="65139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lIns="0" tIns="1764000" rIns="0" rtlCol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Перетащите сюда </a:t>
            </a:r>
            <a:br>
              <a:rPr lang="ru-RU" noProof="0"/>
            </a:br>
            <a:r>
              <a:rPr lang="ru-RU" noProof="0"/>
              <a:t>свою фоновую фотографию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5"/>
            <a:ext cx="7560000" cy="360000"/>
          </a:xfrm>
        </p:spPr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xmlns="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лилиния: фигура 8">
            <a:extLst>
              <a:ext uri="{FF2B5EF4-FFF2-40B4-BE49-F238E27FC236}">
                <a16:creationId xmlns:a16="http://schemas.microsoft.com/office/drawing/2014/main" xmlns="" id="{C6E75A4B-2655-4B0E-8D3B-0068F57D3D9B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9F266E5-40A6-4643-B9AC-B38F272563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ЧИСЛО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1CB790CB-E4F5-4B61-A03E-1CA0C32E3F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455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2" name="Текст 4">
            <a:extLst>
              <a:ext uri="{FF2B5EF4-FFF2-40B4-BE49-F238E27FC236}">
                <a16:creationId xmlns:a16="http://schemas.microsoft.com/office/drawing/2014/main" xmlns="" id="{B570684C-B743-402E-8778-A651995771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710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ЧИСЛО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xmlns="" id="{FCEC7149-9A00-4CA4-B800-1BFD6EBEB8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97255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4" name="Текст 4">
            <a:extLst>
              <a:ext uri="{FF2B5EF4-FFF2-40B4-BE49-F238E27FC236}">
                <a16:creationId xmlns:a16="http://schemas.microsoft.com/office/drawing/2014/main" xmlns="" id="{0374F0E2-36BA-43B5-8799-77AA3367DF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9707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ЧИСЛО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xmlns="" id="{1BA12174-6A24-4E61-8D58-B3B42C31BE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96056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6" name="Текст 4">
            <a:extLst>
              <a:ext uri="{FF2B5EF4-FFF2-40B4-BE49-F238E27FC236}">
                <a16:creationId xmlns:a16="http://schemas.microsoft.com/office/drawing/2014/main" xmlns="" id="{D3A67B21-0E8B-4922-94F9-20492309C4D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446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ЧИСЛО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xmlns="" id="{D801C20C-82D2-465E-8D45-DF1A57E0452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70855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8" name="Текст 4">
            <a:extLst>
              <a:ext uri="{FF2B5EF4-FFF2-40B4-BE49-F238E27FC236}">
                <a16:creationId xmlns:a16="http://schemas.microsoft.com/office/drawing/2014/main" xmlns="" id="{62BAD45E-2039-4F8D-9CFC-42BFA3756AD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831412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ЧИСЛО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xmlns="" id="{64A78879-6338-4F3B-864E-8FF4E08C00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57654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xmlns="" id="{80118439-B306-4F20-9200-1C429EADC7E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01000" y="5271502"/>
            <a:ext cx="1990001" cy="620016"/>
          </a:xfr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lIns="0" rtlCol="0" anchor="ctr"/>
          <a:lstStyle>
            <a:lvl1pPr marL="0" indent="0" algn="ctr">
              <a:buNone/>
              <a:defRPr sz="2400" b="1" i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Результат</a:t>
            </a:r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99B7E7F2-DF6B-4441-B0B1-7E87E29BA3A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98550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27" name="Рисунок 25">
            <a:extLst>
              <a:ext uri="{FF2B5EF4-FFF2-40B4-BE49-F238E27FC236}">
                <a16:creationId xmlns:a16="http://schemas.microsoft.com/office/drawing/2014/main" xmlns="" id="{ED41522A-FBAF-4E5D-B592-F13855964E8B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385350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28" name="Рисунок 25">
            <a:extLst>
              <a:ext uri="{FF2B5EF4-FFF2-40B4-BE49-F238E27FC236}">
                <a16:creationId xmlns:a16="http://schemas.microsoft.com/office/drawing/2014/main" xmlns="" id="{AA51069C-E1DC-44A0-A6A0-2A4AB0DD4D7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84044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29" name="Рисунок 25">
            <a:extLst>
              <a:ext uri="{FF2B5EF4-FFF2-40B4-BE49-F238E27FC236}">
                <a16:creationId xmlns:a16="http://schemas.microsoft.com/office/drawing/2014/main" xmlns="" id="{42F6437E-5478-451F-9BE3-E8160EA4351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958950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0" name="Рисунок 25">
            <a:extLst>
              <a:ext uri="{FF2B5EF4-FFF2-40B4-BE49-F238E27FC236}">
                <a16:creationId xmlns:a16="http://schemas.microsoft.com/office/drawing/2014/main" xmlns="" id="{25127DFD-53A7-41A8-B591-AEEC12038026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45749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</p:spTree>
    <p:extLst>
      <p:ext uri="{BB962C8B-B14F-4D97-AF65-F5344CB8AC3E}">
        <p14:creationId xmlns:p14="http://schemas.microsoft.com/office/powerpoint/2010/main" val="389258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ое разделение 60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6F76D43D-0DDD-4BAD-8213-BDBF75C30A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676118" y="4338116"/>
            <a:ext cx="10839764" cy="45719"/>
          </a:xfrm>
          <a:prstGeom prst="rect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xmlns="" id="{A6D3ACF3-E1F5-4332-9836-C8E6C46591BB}"/>
              </a:ext>
            </a:extLst>
          </p:cNvPr>
          <p:cNvSpPr txBox="1">
            <a:spLocks/>
          </p:cNvSpPr>
          <p:nvPr userDrawn="1"/>
        </p:nvSpPr>
        <p:spPr>
          <a:xfrm>
            <a:off x="0" y="-436"/>
            <a:ext cx="12192000" cy="4343836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96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Char char="o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9060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DF8FE7-66F4-4586-B49B-61E115ED2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EB5B890-F885-418C-9812-59970CAC6B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>
            <a:extLst>
              <a:ext uri="{FF2B5EF4-FFF2-40B4-BE49-F238E27FC236}">
                <a16:creationId xmlns:a16="http://schemas.microsoft.com/office/drawing/2014/main" xmlns="" id="{50521507-88DE-417D-8076-D9152E1E14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DFC7DDD-6F93-45F8-AFD6-95AA051FE8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21" name="Полилиния: фигура 20">
            <a:extLst>
              <a:ext uri="{FF2B5EF4-FFF2-40B4-BE49-F238E27FC236}">
                <a16:creationId xmlns:a16="http://schemas.microsoft.com/office/drawing/2014/main" xmlns="" id="{D1CD6042-5DF4-4624-BC32-25F68745304A}"/>
              </a:ext>
            </a:extLst>
          </p:cNvPr>
          <p:cNvSpPr/>
          <p:nvPr userDrawn="1"/>
        </p:nvSpPr>
        <p:spPr>
          <a:xfrm rot="5400000">
            <a:off x="8220300" y="371700"/>
            <a:ext cx="4343400" cy="3600000"/>
          </a:xfrm>
          <a:custGeom>
            <a:avLst/>
            <a:gdLst>
              <a:gd name="connsiteX0" fmla="*/ 0 w 4343400"/>
              <a:gd name="connsiteY0" fmla="*/ 3600000 h 3600000"/>
              <a:gd name="connsiteX1" fmla="*/ 0 w 4343400"/>
              <a:gd name="connsiteY1" fmla="*/ 0 h 3600000"/>
              <a:gd name="connsiteX2" fmla="*/ 180000 w 4343400"/>
              <a:gd name="connsiteY2" fmla="*/ 0 h 3600000"/>
              <a:gd name="connsiteX3" fmla="*/ 4343400 w 4343400"/>
              <a:gd name="connsiteY3" fmla="*/ 0 h 3600000"/>
              <a:gd name="connsiteX4" fmla="*/ 4343400 w 4343400"/>
              <a:gd name="connsiteY4" fmla="*/ 180000 h 3600000"/>
              <a:gd name="connsiteX5" fmla="*/ 180000 w 4343400"/>
              <a:gd name="connsiteY5" fmla="*/ 180000 h 3600000"/>
              <a:gd name="connsiteX6" fmla="*/ 180000 w 4343400"/>
              <a:gd name="connsiteY6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3400" h="3600000">
                <a:moveTo>
                  <a:pt x="0" y="3600000"/>
                </a:moveTo>
                <a:lnTo>
                  <a:pt x="0" y="0"/>
                </a:lnTo>
                <a:lnTo>
                  <a:pt x="180000" y="0"/>
                </a:lnTo>
                <a:lnTo>
                  <a:pt x="4343400" y="0"/>
                </a:lnTo>
                <a:lnTo>
                  <a:pt x="43434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xmlns="" id="{6294759C-286C-4281-B194-581C766EEF28}"/>
              </a:ext>
            </a:extLst>
          </p:cNvPr>
          <p:cNvSpPr/>
          <p:nvPr userDrawn="1"/>
        </p:nvSpPr>
        <p:spPr>
          <a:xfrm rot="5400000">
            <a:off x="9134700" y="3800700"/>
            <a:ext cx="2514600" cy="3600000"/>
          </a:xfrm>
          <a:custGeom>
            <a:avLst/>
            <a:gdLst>
              <a:gd name="connsiteX0" fmla="*/ 0 w 2514600"/>
              <a:gd name="connsiteY0" fmla="*/ 180000 h 3600000"/>
              <a:gd name="connsiteX1" fmla="*/ 0 w 2514600"/>
              <a:gd name="connsiteY1" fmla="*/ 0 h 3600000"/>
              <a:gd name="connsiteX2" fmla="*/ 2334600 w 2514600"/>
              <a:gd name="connsiteY2" fmla="*/ 0 h 3600000"/>
              <a:gd name="connsiteX3" fmla="*/ 2514600 w 2514600"/>
              <a:gd name="connsiteY3" fmla="*/ 0 h 3600000"/>
              <a:gd name="connsiteX4" fmla="*/ 2514600 w 2514600"/>
              <a:gd name="connsiteY4" fmla="*/ 180000 h 3600000"/>
              <a:gd name="connsiteX5" fmla="*/ 2514600 w 2514600"/>
              <a:gd name="connsiteY5" fmla="*/ 3600000 h 3600000"/>
              <a:gd name="connsiteX6" fmla="*/ 2334600 w 2514600"/>
              <a:gd name="connsiteY6" fmla="*/ 3600000 h 3600000"/>
              <a:gd name="connsiteX7" fmla="*/ 2334600 w 2514600"/>
              <a:gd name="connsiteY7" fmla="*/ 18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14600" h="3600000">
                <a:moveTo>
                  <a:pt x="0" y="180000"/>
                </a:moveTo>
                <a:lnTo>
                  <a:pt x="0" y="0"/>
                </a:lnTo>
                <a:lnTo>
                  <a:pt x="2334600" y="0"/>
                </a:lnTo>
                <a:lnTo>
                  <a:pt x="2514600" y="0"/>
                </a:lnTo>
                <a:lnTo>
                  <a:pt x="2514600" y="180000"/>
                </a:lnTo>
                <a:lnTo>
                  <a:pt x="2514600" y="3600000"/>
                </a:lnTo>
                <a:lnTo>
                  <a:pt x="2334600" y="3600000"/>
                </a:lnTo>
                <a:lnTo>
                  <a:pt x="2334600" y="18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78943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блоков содержимого со знач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23">
            <a:extLst>
              <a:ext uri="{FF2B5EF4-FFF2-40B4-BE49-F238E27FC236}">
                <a16:creationId xmlns:a16="http://schemas.microsoft.com/office/drawing/2014/main" xmlns="" id="{E6622698-E93D-4214-8C21-38DBE58C2E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80000" y="179109"/>
            <a:ext cx="11832000" cy="6513922"/>
          </a:xfrm>
          <a:custGeom>
            <a:avLst/>
            <a:gdLst>
              <a:gd name="connsiteX0" fmla="*/ 0 w 11832000"/>
              <a:gd name="connsiteY0" fmla="*/ 0 h 6513922"/>
              <a:gd name="connsiteX1" fmla="*/ 8412000 w 11832000"/>
              <a:gd name="connsiteY1" fmla="*/ 0 h 6513922"/>
              <a:gd name="connsiteX2" fmla="*/ 8412000 w 11832000"/>
              <a:gd name="connsiteY2" fmla="*/ 891 h 6513922"/>
              <a:gd name="connsiteX3" fmla="*/ 11832000 w 11832000"/>
              <a:gd name="connsiteY3" fmla="*/ 891 h 6513922"/>
              <a:gd name="connsiteX4" fmla="*/ 11832000 w 11832000"/>
              <a:gd name="connsiteY4" fmla="*/ 6498891 h 6513922"/>
              <a:gd name="connsiteX5" fmla="*/ 8412000 w 11832000"/>
              <a:gd name="connsiteY5" fmla="*/ 6498891 h 6513922"/>
              <a:gd name="connsiteX6" fmla="*/ 8412000 w 11832000"/>
              <a:gd name="connsiteY6" fmla="*/ 6513922 h 6513922"/>
              <a:gd name="connsiteX7" fmla="*/ 0 w 11832000"/>
              <a:gd name="connsiteY7" fmla="*/ 6513922 h 65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32000" h="6513922">
                <a:moveTo>
                  <a:pt x="0" y="0"/>
                </a:moveTo>
                <a:lnTo>
                  <a:pt x="8412000" y="0"/>
                </a:lnTo>
                <a:lnTo>
                  <a:pt x="8412000" y="891"/>
                </a:lnTo>
                <a:lnTo>
                  <a:pt x="11832000" y="891"/>
                </a:lnTo>
                <a:lnTo>
                  <a:pt x="11832000" y="6498891"/>
                </a:lnTo>
                <a:lnTo>
                  <a:pt x="8412000" y="6498891"/>
                </a:lnTo>
                <a:lnTo>
                  <a:pt x="8412000" y="6513922"/>
                </a:lnTo>
                <a:lnTo>
                  <a:pt x="0" y="65139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lIns="0" tIns="1224000" rIns="0" rtlCol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Перетащите сюда </a:t>
            </a:r>
            <a:br>
              <a:rPr lang="ru-RU" noProof="0"/>
            </a:br>
            <a:r>
              <a:rPr lang="ru-RU" noProof="0"/>
              <a:t>свою фоновую фотографию</a:t>
            </a:r>
          </a:p>
        </p:txBody>
      </p:sp>
      <p:sp>
        <p:nvSpPr>
          <p:cNvPr id="9" name="Полилиния: фигура 8">
            <a:extLst>
              <a:ext uri="{FF2B5EF4-FFF2-40B4-BE49-F238E27FC236}">
                <a16:creationId xmlns:a16="http://schemas.microsoft.com/office/drawing/2014/main" xmlns="" id="{1706BC54-FE11-4237-96CC-8DA267DB5D7C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6"/>
            <a:ext cx="7560000" cy="370166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xmlns="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430C70C-09F9-40EE-9A89-ED9A5DCFD9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70581" y="2186444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xmlns="" id="{278D9ACA-AB64-4D04-A5E0-23AC8B81EC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70581" y="1775806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Верхний колонтитул</a:t>
            </a:r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xmlns="" id="{F3B4EB62-0A18-46F9-98F0-E8FC5EBAF3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31291" y="2186444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6" name="Текст 12">
            <a:extLst>
              <a:ext uri="{FF2B5EF4-FFF2-40B4-BE49-F238E27FC236}">
                <a16:creationId xmlns:a16="http://schemas.microsoft.com/office/drawing/2014/main" xmlns="" id="{A3B2D4DF-9952-49C7-B850-559AD0DF27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31291" y="1775806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Верхний колонтитул</a:t>
            </a:r>
          </a:p>
        </p:txBody>
      </p:sp>
      <p:sp>
        <p:nvSpPr>
          <p:cNvPr id="17" name="Текст 4">
            <a:extLst>
              <a:ext uri="{FF2B5EF4-FFF2-40B4-BE49-F238E27FC236}">
                <a16:creationId xmlns:a16="http://schemas.microsoft.com/office/drawing/2014/main" xmlns="" id="{BCE373B8-7ADE-4DC4-9900-59147BFA16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92000" y="2186444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8" name="Текст 12">
            <a:extLst>
              <a:ext uri="{FF2B5EF4-FFF2-40B4-BE49-F238E27FC236}">
                <a16:creationId xmlns:a16="http://schemas.microsoft.com/office/drawing/2014/main" xmlns="" id="{28F027FF-E9AF-4E49-AC44-48D21AD761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92000" y="1775806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Верхний колонтитул</a:t>
            </a:r>
          </a:p>
        </p:txBody>
      </p:sp>
      <p:sp>
        <p:nvSpPr>
          <p:cNvPr id="19" name="Текст 4">
            <a:extLst>
              <a:ext uri="{FF2B5EF4-FFF2-40B4-BE49-F238E27FC236}">
                <a16:creationId xmlns:a16="http://schemas.microsoft.com/office/drawing/2014/main" xmlns="" id="{3E6D854C-C76F-49BA-9E74-F438CA8EA9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70581" y="4335857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0" name="Текст 12">
            <a:extLst>
              <a:ext uri="{FF2B5EF4-FFF2-40B4-BE49-F238E27FC236}">
                <a16:creationId xmlns:a16="http://schemas.microsoft.com/office/drawing/2014/main" xmlns="" id="{AD447D7D-C1F4-4AD4-AE22-EB8E7F1C419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0581" y="3925219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Верхний колонтитул</a:t>
            </a:r>
          </a:p>
        </p:txBody>
      </p:sp>
      <p:sp>
        <p:nvSpPr>
          <p:cNvPr id="21" name="Текст 4">
            <a:extLst>
              <a:ext uri="{FF2B5EF4-FFF2-40B4-BE49-F238E27FC236}">
                <a16:creationId xmlns:a16="http://schemas.microsoft.com/office/drawing/2014/main" xmlns="" id="{849DF703-38D0-4214-9432-83570E10EF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31291" y="4335857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2" name="Текст 12">
            <a:extLst>
              <a:ext uri="{FF2B5EF4-FFF2-40B4-BE49-F238E27FC236}">
                <a16:creationId xmlns:a16="http://schemas.microsoft.com/office/drawing/2014/main" xmlns="" id="{F9EB6572-1A9F-4672-8E42-A4E15451CA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31291" y="3925219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Верхний колонтитул</a:t>
            </a:r>
          </a:p>
        </p:txBody>
      </p:sp>
      <p:sp>
        <p:nvSpPr>
          <p:cNvPr id="23" name="Текст 4">
            <a:extLst>
              <a:ext uri="{FF2B5EF4-FFF2-40B4-BE49-F238E27FC236}">
                <a16:creationId xmlns:a16="http://schemas.microsoft.com/office/drawing/2014/main" xmlns="" id="{0740EB70-455C-47FF-9A9A-0D78D202ED0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92000" y="4335857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4" name="Текст 12">
            <a:extLst>
              <a:ext uri="{FF2B5EF4-FFF2-40B4-BE49-F238E27FC236}">
                <a16:creationId xmlns:a16="http://schemas.microsoft.com/office/drawing/2014/main" xmlns="" id="{CD9A5773-4F50-4631-9B7A-0A2D83E5DC2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592000" y="3925219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Верхний колонтитул</a:t>
            </a:r>
          </a:p>
        </p:txBody>
      </p:sp>
    </p:spTree>
    <p:extLst>
      <p:ext uri="{BB962C8B-B14F-4D97-AF65-F5344CB8AC3E}">
        <p14:creationId xmlns:p14="http://schemas.microsoft.com/office/powerpoint/2010/main" val="3875987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блоков содержимого со знач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олилиния: фигура 24">
            <a:extLst>
              <a:ext uri="{FF2B5EF4-FFF2-40B4-BE49-F238E27FC236}">
                <a16:creationId xmlns:a16="http://schemas.microsoft.com/office/drawing/2014/main" xmlns="" id="{45350A6A-6F84-47F4-AE00-8295D96D08C8}"/>
              </a:ext>
            </a:extLst>
          </p:cNvPr>
          <p:cNvSpPr/>
          <p:nvPr userDrawn="1"/>
        </p:nvSpPr>
        <p:spPr>
          <a:xfrm rot="5400000">
            <a:off x="8677500" y="3343500"/>
            <a:ext cx="3429000" cy="3600000"/>
          </a:xfrm>
          <a:custGeom>
            <a:avLst/>
            <a:gdLst>
              <a:gd name="connsiteX0" fmla="*/ 0 w 3429000"/>
              <a:gd name="connsiteY0" fmla="*/ 180000 h 3600000"/>
              <a:gd name="connsiteX1" fmla="*/ 0 w 3429000"/>
              <a:gd name="connsiteY1" fmla="*/ 0 h 3600000"/>
              <a:gd name="connsiteX2" fmla="*/ 3249000 w 3429000"/>
              <a:gd name="connsiteY2" fmla="*/ 0 h 3600000"/>
              <a:gd name="connsiteX3" fmla="*/ 3429000 w 3429000"/>
              <a:gd name="connsiteY3" fmla="*/ 0 h 3600000"/>
              <a:gd name="connsiteX4" fmla="*/ 3429000 w 3429000"/>
              <a:gd name="connsiteY4" fmla="*/ 180000 h 3600000"/>
              <a:gd name="connsiteX5" fmla="*/ 3429000 w 3429000"/>
              <a:gd name="connsiteY5" fmla="*/ 3600000 h 3600000"/>
              <a:gd name="connsiteX6" fmla="*/ 3249000 w 3429000"/>
              <a:gd name="connsiteY6" fmla="*/ 3600000 h 3600000"/>
              <a:gd name="connsiteX7" fmla="*/ 3249000 w 3429000"/>
              <a:gd name="connsiteY7" fmla="*/ 18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9000" h="3600000">
                <a:moveTo>
                  <a:pt x="0" y="180000"/>
                </a:moveTo>
                <a:lnTo>
                  <a:pt x="0" y="0"/>
                </a:lnTo>
                <a:lnTo>
                  <a:pt x="3249000" y="0"/>
                </a:lnTo>
                <a:lnTo>
                  <a:pt x="3429000" y="0"/>
                </a:lnTo>
                <a:lnTo>
                  <a:pt x="3429000" y="180000"/>
                </a:lnTo>
                <a:lnTo>
                  <a:pt x="3429000" y="3600000"/>
                </a:lnTo>
                <a:lnTo>
                  <a:pt x="3249000" y="3600000"/>
                </a:lnTo>
                <a:lnTo>
                  <a:pt x="3249000" y="18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20" name="Текст 3">
            <a:extLst>
              <a:ext uri="{FF2B5EF4-FFF2-40B4-BE49-F238E27FC236}">
                <a16:creationId xmlns:a16="http://schemas.microsoft.com/office/drawing/2014/main" xmlns="" id="{6A395197-9758-40F0-B747-F8B134C175EB}"/>
              </a:ext>
            </a:extLst>
          </p:cNvPr>
          <p:cNvSpPr txBox="1">
            <a:spLocks/>
          </p:cNvSpPr>
          <p:nvPr userDrawn="1"/>
        </p:nvSpPr>
        <p:spPr>
          <a:xfrm>
            <a:off x="0" y="-436"/>
            <a:ext cx="12192000" cy="3429436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96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Char char="o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9060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6"/>
            <a:ext cx="7560000" cy="370166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xmlns="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430C70C-09F9-40EE-9A89-ED9A5DCFD9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2863" y="3668499"/>
            <a:ext cx="3276000" cy="2238815"/>
          </a:xfrm>
        </p:spPr>
        <p:txBody>
          <a:bodyPr lIns="108000" rtlCol="0"/>
          <a:lstStyle>
            <a:lvl1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xmlns="" id="{278D9ACA-AB64-4D04-A5E0-23AC8B81EC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2863" y="3068555"/>
            <a:ext cx="3276000" cy="360445"/>
          </a:xfrm>
          <a:solidFill>
            <a:schemeClr val="tx2"/>
          </a:solidFill>
        </p:spPr>
        <p:txBody>
          <a:bodyPr lIns="108000" rtlCol="0" anchor="ctr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Верхний колонтитул</a:t>
            </a:r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xmlns="" id="{F3B4EB62-0A18-46F9-98F0-E8FC5EBAF3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5432" y="3668499"/>
            <a:ext cx="3276000" cy="2238815"/>
          </a:xfrm>
        </p:spPr>
        <p:txBody>
          <a:bodyPr lIns="108000" rtlCol="0"/>
          <a:lstStyle>
            <a:lvl1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6" name="Текст 12">
            <a:extLst>
              <a:ext uri="{FF2B5EF4-FFF2-40B4-BE49-F238E27FC236}">
                <a16:creationId xmlns:a16="http://schemas.microsoft.com/office/drawing/2014/main" xmlns="" id="{A3B2D4DF-9952-49C7-B850-559AD0DF27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45432" y="3068555"/>
            <a:ext cx="3276000" cy="360445"/>
          </a:xfrm>
          <a:solidFill>
            <a:schemeClr val="tx2"/>
          </a:solidFill>
        </p:spPr>
        <p:txBody>
          <a:bodyPr lIns="108000" rtlCol="0" anchor="ctr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Верхний колонтитул</a:t>
            </a:r>
          </a:p>
        </p:txBody>
      </p:sp>
      <p:sp>
        <p:nvSpPr>
          <p:cNvPr id="17" name="Текст 4">
            <a:extLst>
              <a:ext uri="{FF2B5EF4-FFF2-40B4-BE49-F238E27FC236}">
                <a16:creationId xmlns:a16="http://schemas.microsoft.com/office/drawing/2014/main" xmlns="" id="{BCE373B8-7ADE-4DC4-9900-59147BFA16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08000" y="3668499"/>
            <a:ext cx="3276000" cy="2238815"/>
          </a:xfrm>
        </p:spPr>
        <p:txBody>
          <a:bodyPr lIns="108000" rtlCol="0"/>
          <a:lstStyle>
            <a:lvl1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8" name="Текст 12">
            <a:extLst>
              <a:ext uri="{FF2B5EF4-FFF2-40B4-BE49-F238E27FC236}">
                <a16:creationId xmlns:a16="http://schemas.microsoft.com/office/drawing/2014/main" xmlns="" id="{28F027FF-E9AF-4E49-AC44-48D21AD761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08000" y="3068555"/>
            <a:ext cx="3276000" cy="360445"/>
          </a:xfrm>
          <a:solidFill>
            <a:schemeClr val="tx2"/>
          </a:solidFill>
        </p:spPr>
        <p:txBody>
          <a:bodyPr lIns="108000" rtlCol="0" anchor="ctr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Верхний колонтитул</a:t>
            </a:r>
          </a:p>
        </p:txBody>
      </p:sp>
      <p:sp>
        <p:nvSpPr>
          <p:cNvPr id="29" name="Рисунок 25">
            <a:extLst>
              <a:ext uri="{FF2B5EF4-FFF2-40B4-BE49-F238E27FC236}">
                <a16:creationId xmlns:a16="http://schemas.microsoft.com/office/drawing/2014/main" xmlns="" id="{8989EC4C-4E3F-457F-8CF6-8A88DE68A93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908907" y="2005142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0" name="Рисунок 25">
            <a:extLst>
              <a:ext uri="{FF2B5EF4-FFF2-40B4-BE49-F238E27FC236}">
                <a16:creationId xmlns:a16="http://schemas.microsoft.com/office/drawing/2014/main" xmlns="" id="{67FB2730-3D12-4D72-AE64-AC3955C5CD9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671476" y="2005142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1" name="Рисунок 25">
            <a:extLst>
              <a:ext uri="{FF2B5EF4-FFF2-40B4-BE49-F238E27FC236}">
                <a16:creationId xmlns:a16="http://schemas.microsoft.com/office/drawing/2014/main" xmlns="" id="{4F2BB90C-4866-4DB3-B05C-0BB7DBFF8EA3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434044" y="2005142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21" name="Текст 3">
            <a:extLst>
              <a:ext uri="{FF2B5EF4-FFF2-40B4-BE49-F238E27FC236}">
                <a16:creationId xmlns:a16="http://schemas.microsoft.com/office/drawing/2014/main" xmlns="" id="{7A3E4BF3-C44A-4FB6-B64A-05FB5AEC75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xmlns="" id="{AEA98CFA-B2A7-4BCC-B1DC-01CFAD2DD65E}"/>
              </a:ext>
            </a:extLst>
          </p:cNvPr>
          <p:cNvSpPr/>
          <p:nvPr userDrawn="1"/>
        </p:nvSpPr>
        <p:spPr>
          <a:xfrm rot="5400000">
            <a:off x="8677500" y="-85500"/>
            <a:ext cx="3429000" cy="3600000"/>
          </a:xfrm>
          <a:custGeom>
            <a:avLst/>
            <a:gdLst>
              <a:gd name="connsiteX0" fmla="*/ 0 w 3429000"/>
              <a:gd name="connsiteY0" fmla="*/ 3600000 h 3600000"/>
              <a:gd name="connsiteX1" fmla="*/ 0 w 3429000"/>
              <a:gd name="connsiteY1" fmla="*/ 0 h 3600000"/>
              <a:gd name="connsiteX2" fmla="*/ 180000 w 3429000"/>
              <a:gd name="connsiteY2" fmla="*/ 0 h 3600000"/>
              <a:gd name="connsiteX3" fmla="*/ 3429000 w 3429000"/>
              <a:gd name="connsiteY3" fmla="*/ 0 h 3600000"/>
              <a:gd name="connsiteX4" fmla="*/ 3429000 w 3429000"/>
              <a:gd name="connsiteY4" fmla="*/ 180000 h 3600000"/>
              <a:gd name="connsiteX5" fmla="*/ 180000 w 3429000"/>
              <a:gd name="connsiteY5" fmla="*/ 180000 h 3600000"/>
              <a:gd name="connsiteX6" fmla="*/ 180000 w 3429000"/>
              <a:gd name="connsiteY6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29000" h="3600000">
                <a:moveTo>
                  <a:pt x="0" y="3600000"/>
                </a:moveTo>
                <a:lnTo>
                  <a:pt x="0" y="0"/>
                </a:lnTo>
                <a:lnTo>
                  <a:pt x="180000" y="0"/>
                </a:lnTo>
                <a:lnTo>
                  <a:pt x="3429000" y="0"/>
                </a:lnTo>
                <a:lnTo>
                  <a:pt x="3429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42598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 и подзаголовок — тем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олилиния: фигура 24">
            <a:extLst>
              <a:ext uri="{FF2B5EF4-FFF2-40B4-BE49-F238E27FC236}">
                <a16:creationId xmlns:a16="http://schemas.microsoft.com/office/drawing/2014/main" xmlns="" id="{E752CBEE-7696-40FC-AB0E-8790B179D18C}"/>
              </a:ext>
            </a:extLst>
          </p:cNvPr>
          <p:cNvSpPr/>
          <p:nvPr userDrawn="1"/>
        </p:nvSpPr>
        <p:spPr>
          <a:xfrm rot="5400000">
            <a:off x="8188485" y="2854485"/>
            <a:ext cx="4407031" cy="3600000"/>
          </a:xfrm>
          <a:custGeom>
            <a:avLst/>
            <a:gdLst>
              <a:gd name="connsiteX0" fmla="*/ 0 w 4407031"/>
              <a:gd name="connsiteY0" fmla="*/ 180000 h 3600000"/>
              <a:gd name="connsiteX1" fmla="*/ 0 w 4407031"/>
              <a:gd name="connsiteY1" fmla="*/ 0 h 3600000"/>
              <a:gd name="connsiteX2" fmla="*/ 4227031 w 4407031"/>
              <a:gd name="connsiteY2" fmla="*/ 0 h 3600000"/>
              <a:gd name="connsiteX3" fmla="*/ 4407031 w 4407031"/>
              <a:gd name="connsiteY3" fmla="*/ 0 h 3600000"/>
              <a:gd name="connsiteX4" fmla="*/ 4407031 w 4407031"/>
              <a:gd name="connsiteY4" fmla="*/ 180000 h 3600000"/>
              <a:gd name="connsiteX5" fmla="*/ 4407031 w 4407031"/>
              <a:gd name="connsiteY5" fmla="*/ 3600000 h 3600000"/>
              <a:gd name="connsiteX6" fmla="*/ 4227031 w 4407031"/>
              <a:gd name="connsiteY6" fmla="*/ 3600000 h 3600000"/>
              <a:gd name="connsiteX7" fmla="*/ 4227031 w 4407031"/>
              <a:gd name="connsiteY7" fmla="*/ 18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07031" h="3600000">
                <a:moveTo>
                  <a:pt x="0" y="180000"/>
                </a:moveTo>
                <a:lnTo>
                  <a:pt x="0" y="0"/>
                </a:lnTo>
                <a:lnTo>
                  <a:pt x="4227031" y="0"/>
                </a:lnTo>
                <a:lnTo>
                  <a:pt x="4407031" y="0"/>
                </a:lnTo>
                <a:lnTo>
                  <a:pt x="4407031" y="180000"/>
                </a:lnTo>
                <a:lnTo>
                  <a:pt x="4407031" y="3600000"/>
                </a:lnTo>
                <a:lnTo>
                  <a:pt x="4227031" y="3600000"/>
                </a:lnTo>
                <a:lnTo>
                  <a:pt x="4227031" y="18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20" name="Текст 3">
            <a:extLst>
              <a:ext uri="{FF2B5EF4-FFF2-40B4-BE49-F238E27FC236}">
                <a16:creationId xmlns:a16="http://schemas.microsoft.com/office/drawing/2014/main" xmlns="" id="{6A395197-9758-40F0-B747-F8B134C175EB}"/>
              </a:ext>
            </a:extLst>
          </p:cNvPr>
          <p:cNvSpPr txBox="1">
            <a:spLocks/>
          </p:cNvSpPr>
          <p:nvPr userDrawn="1"/>
        </p:nvSpPr>
        <p:spPr>
          <a:xfrm>
            <a:off x="0" y="-436"/>
            <a:ext cx="12192000" cy="2451405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96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Char char="o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9060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6"/>
            <a:ext cx="7560000" cy="370166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21" name="Текст 3">
            <a:extLst>
              <a:ext uri="{FF2B5EF4-FFF2-40B4-BE49-F238E27FC236}">
                <a16:creationId xmlns:a16="http://schemas.microsoft.com/office/drawing/2014/main" xmlns="" id="{7A3E4BF3-C44A-4FB6-B64A-05FB5AEC75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xmlns="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xmlns="" id="{89445125-53D2-43B3-8ABC-C88E463BE7DD}"/>
              </a:ext>
            </a:extLst>
          </p:cNvPr>
          <p:cNvSpPr/>
          <p:nvPr userDrawn="1"/>
        </p:nvSpPr>
        <p:spPr>
          <a:xfrm rot="5400000">
            <a:off x="9166516" y="-574515"/>
            <a:ext cx="2450969" cy="3600000"/>
          </a:xfrm>
          <a:custGeom>
            <a:avLst/>
            <a:gdLst>
              <a:gd name="connsiteX0" fmla="*/ 0 w 2450969"/>
              <a:gd name="connsiteY0" fmla="*/ 3600000 h 3600000"/>
              <a:gd name="connsiteX1" fmla="*/ 0 w 2450969"/>
              <a:gd name="connsiteY1" fmla="*/ 0 h 3600000"/>
              <a:gd name="connsiteX2" fmla="*/ 180000 w 2450969"/>
              <a:gd name="connsiteY2" fmla="*/ 0 h 3600000"/>
              <a:gd name="connsiteX3" fmla="*/ 2450969 w 2450969"/>
              <a:gd name="connsiteY3" fmla="*/ 0 h 3600000"/>
              <a:gd name="connsiteX4" fmla="*/ 2450969 w 2450969"/>
              <a:gd name="connsiteY4" fmla="*/ 180000 h 3600000"/>
              <a:gd name="connsiteX5" fmla="*/ 180000 w 2450969"/>
              <a:gd name="connsiteY5" fmla="*/ 180000 h 3600000"/>
              <a:gd name="connsiteX6" fmla="*/ 180000 w 2450969"/>
              <a:gd name="connsiteY6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0969" h="3600000">
                <a:moveTo>
                  <a:pt x="0" y="3600000"/>
                </a:moveTo>
                <a:lnTo>
                  <a:pt x="0" y="0"/>
                </a:lnTo>
                <a:lnTo>
                  <a:pt x="180000" y="0"/>
                </a:lnTo>
                <a:lnTo>
                  <a:pt x="2450969" y="0"/>
                </a:lnTo>
                <a:lnTo>
                  <a:pt x="2450969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59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 и подзаголовок — полная фотограф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Рисунок 23">
            <a:extLst>
              <a:ext uri="{FF2B5EF4-FFF2-40B4-BE49-F238E27FC236}">
                <a16:creationId xmlns:a16="http://schemas.microsoft.com/office/drawing/2014/main" xmlns="" id="{767CE6DD-011B-4E2D-9E8A-EFF414E39E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80000" y="179109"/>
            <a:ext cx="11832000" cy="6513922"/>
          </a:xfrm>
          <a:custGeom>
            <a:avLst/>
            <a:gdLst>
              <a:gd name="connsiteX0" fmla="*/ 0 w 11832000"/>
              <a:gd name="connsiteY0" fmla="*/ 0 h 6513922"/>
              <a:gd name="connsiteX1" fmla="*/ 8412000 w 11832000"/>
              <a:gd name="connsiteY1" fmla="*/ 0 h 6513922"/>
              <a:gd name="connsiteX2" fmla="*/ 8412000 w 11832000"/>
              <a:gd name="connsiteY2" fmla="*/ 891 h 6513922"/>
              <a:gd name="connsiteX3" fmla="*/ 11832000 w 11832000"/>
              <a:gd name="connsiteY3" fmla="*/ 891 h 6513922"/>
              <a:gd name="connsiteX4" fmla="*/ 11832000 w 11832000"/>
              <a:gd name="connsiteY4" fmla="*/ 6498891 h 6513922"/>
              <a:gd name="connsiteX5" fmla="*/ 8412000 w 11832000"/>
              <a:gd name="connsiteY5" fmla="*/ 6498891 h 6513922"/>
              <a:gd name="connsiteX6" fmla="*/ 8412000 w 11832000"/>
              <a:gd name="connsiteY6" fmla="*/ 6513922 h 6513922"/>
              <a:gd name="connsiteX7" fmla="*/ 0 w 11832000"/>
              <a:gd name="connsiteY7" fmla="*/ 6513922 h 65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32000" h="6513922">
                <a:moveTo>
                  <a:pt x="0" y="0"/>
                </a:moveTo>
                <a:lnTo>
                  <a:pt x="8412000" y="0"/>
                </a:lnTo>
                <a:lnTo>
                  <a:pt x="8412000" y="891"/>
                </a:lnTo>
                <a:lnTo>
                  <a:pt x="11832000" y="891"/>
                </a:lnTo>
                <a:lnTo>
                  <a:pt x="11832000" y="6498891"/>
                </a:lnTo>
                <a:lnTo>
                  <a:pt x="8412000" y="6498891"/>
                </a:lnTo>
                <a:lnTo>
                  <a:pt x="8412000" y="6513922"/>
                </a:lnTo>
                <a:lnTo>
                  <a:pt x="0" y="65139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lIns="0" tIns="1764000" rIns="0" rtlCol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Перетащите сюда </a:t>
            </a:r>
            <a:br>
              <a:rPr lang="ru-RU" noProof="0"/>
            </a:br>
            <a:r>
              <a:rPr lang="ru-RU" noProof="0"/>
              <a:t>свою фоновую фотографию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5"/>
            <a:ext cx="7560000" cy="360000"/>
          </a:xfrm>
        </p:spPr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xmlns="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лилиния: фигура 8">
            <a:extLst>
              <a:ext uri="{FF2B5EF4-FFF2-40B4-BE49-F238E27FC236}">
                <a16:creationId xmlns:a16="http://schemas.microsoft.com/office/drawing/2014/main" xmlns="" id="{C6E75A4B-2655-4B0E-8D3B-0068F57D3D9B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3" name="Текст 3">
            <a:extLst>
              <a:ext uri="{FF2B5EF4-FFF2-40B4-BE49-F238E27FC236}">
                <a16:creationId xmlns:a16="http://schemas.microsoft.com/office/drawing/2014/main" xmlns="" id="{0A18EF7D-14D0-4362-B8BD-722D3D54D4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3" y="1405643"/>
            <a:ext cx="7559675" cy="360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039369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 и подзаголовок — свет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67FF01B-795B-4F5D-87AF-6CAA8DD5D48A}"/>
              </a:ext>
            </a:extLst>
          </p:cNvPr>
          <p:cNvSpPr/>
          <p:nvPr userDrawn="1"/>
        </p:nvSpPr>
        <p:spPr>
          <a:xfrm>
            <a:off x="180000" y="179109"/>
            <a:ext cx="11832000" cy="65139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1" name="Текст 3">
            <a:extLst>
              <a:ext uri="{FF2B5EF4-FFF2-40B4-BE49-F238E27FC236}">
                <a16:creationId xmlns:a16="http://schemas.microsoft.com/office/drawing/2014/main" xmlns="" id="{7A3E4BF3-C44A-4FB6-B64A-05FB5AEC75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xmlns="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72F32FC1-1FF6-4874-9835-EB1A90F7E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xmlns="" id="{83039E70-36A3-46C1-B30E-CA4CC0B36C5D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57738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3">
            <a:extLst>
              <a:ext uri="{FF2B5EF4-FFF2-40B4-BE49-F238E27FC236}">
                <a16:creationId xmlns:a16="http://schemas.microsoft.com/office/drawing/2014/main" xmlns="" id="{6A395197-9758-40F0-B747-F8B134C175EB}"/>
              </a:ext>
            </a:extLst>
          </p:cNvPr>
          <p:cNvSpPr txBox="1">
            <a:spLocks/>
          </p:cNvSpPr>
          <p:nvPr userDrawn="1"/>
        </p:nvSpPr>
        <p:spPr>
          <a:xfrm>
            <a:off x="0" y="-436"/>
            <a:ext cx="12192000" cy="6858436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96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Char char="o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9060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ru-RU" noProof="0"/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xmlns="" id="{78907576-77BD-4FD0-A9FE-48D249CB435B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xmlns="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430C70C-09F9-40EE-9A89-ED9A5DCFD9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03794" y="3407563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Роль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xmlns="" id="{278D9ACA-AB64-4D04-A5E0-23AC8B81EC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03794" y="3005055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xmlns="" id="{F3B4EB62-0A18-46F9-98F0-E8FC5EBAF3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66363" y="3407563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Роль</a:t>
            </a:r>
          </a:p>
        </p:txBody>
      </p:sp>
      <p:sp>
        <p:nvSpPr>
          <p:cNvPr id="16" name="Текст 12">
            <a:extLst>
              <a:ext uri="{FF2B5EF4-FFF2-40B4-BE49-F238E27FC236}">
                <a16:creationId xmlns:a16="http://schemas.microsoft.com/office/drawing/2014/main" xmlns="" id="{A3B2D4DF-9952-49C7-B850-559AD0DF27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66363" y="3005055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7" name="Текст 4">
            <a:extLst>
              <a:ext uri="{FF2B5EF4-FFF2-40B4-BE49-F238E27FC236}">
                <a16:creationId xmlns:a16="http://schemas.microsoft.com/office/drawing/2014/main" xmlns="" id="{BCE373B8-7ADE-4DC4-9900-59147BFA16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28931" y="3407563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Роль</a:t>
            </a:r>
          </a:p>
        </p:txBody>
      </p:sp>
      <p:sp>
        <p:nvSpPr>
          <p:cNvPr id="18" name="Текст 12">
            <a:extLst>
              <a:ext uri="{FF2B5EF4-FFF2-40B4-BE49-F238E27FC236}">
                <a16:creationId xmlns:a16="http://schemas.microsoft.com/office/drawing/2014/main" xmlns="" id="{28F027FF-E9AF-4E49-AC44-48D21AD761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28931" y="3005055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29" name="Рисунок 25">
            <a:extLst>
              <a:ext uri="{FF2B5EF4-FFF2-40B4-BE49-F238E27FC236}">
                <a16:creationId xmlns:a16="http://schemas.microsoft.com/office/drawing/2014/main" xmlns="" id="{8989EC4C-4E3F-457F-8CF6-8A88DE68A93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867711" y="1648853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0" name="Рисунок 25">
            <a:extLst>
              <a:ext uri="{FF2B5EF4-FFF2-40B4-BE49-F238E27FC236}">
                <a16:creationId xmlns:a16="http://schemas.microsoft.com/office/drawing/2014/main" xmlns="" id="{67FB2730-3D12-4D72-AE64-AC3955C5CD9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630280" y="1648853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1" name="Рисунок 25">
            <a:extLst>
              <a:ext uri="{FF2B5EF4-FFF2-40B4-BE49-F238E27FC236}">
                <a16:creationId xmlns:a16="http://schemas.microsoft.com/office/drawing/2014/main" xmlns="" id="{4F2BB90C-4866-4DB3-B05C-0BB7DBFF8EA3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392848" y="1648853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22" name="Текст 4">
            <a:extLst>
              <a:ext uri="{FF2B5EF4-FFF2-40B4-BE49-F238E27FC236}">
                <a16:creationId xmlns:a16="http://schemas.microsoft.com/office/drawing/2014/main" xmlns="" id="{FE407FE5-15DF-40F7-B14C-0A04CC30CD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03794" y="5736658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Роль</a:t>
            </a:r>
          </a:p>
        </p:txBody>
      </p:sp>
      <p:sp>
        <p:nvSpPr>
          <p:cNvPr id="23" name="Текст 12">
            <a:extLst>
              <a:ext uri="{FF2B5EF4-FFF2-40B4-BE49-F238E27FC236}">
                <a16:creationId xmlns:a16="http://schemas.microsoft.com/office/drawing/2014/main" xmlns="" id="{7DD73F77-2E6A-450D-B4AF-8643D8AE1EC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03794" y="5334150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24" name="Текст 4">
            <a:extLst>
              <a:ext uri="{FF2B5EF4-FFF2-40B4-BE49-F238E27FC236}">
                <a16:creationId xmlns:a16="http://schemas.microsoft.com/office/drawing/2014/main" xmlns="" id="{7F1CAED2-2A78-4780-A303-060C24C5652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66363" y="5736658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Роль</a:t>
            </a:r>
          </a:p>
        </p:txBody>
      </p:sp>
      <p:sp>
        <p:nvSpPr>
          <p:cNvPr id="27" name="Текст 12">
            <a:extLst>
              <a:ext uri="{FF2B5EF4-FFF2-40B4-BE49-F238E27FC236}">
                <a16:creationId xmlns:a16="http://schemas.microsoft.com/office/drawing/2014/main" xmlns="" id="{4E77CA0B-49F8-4EE9-84A7-AB28FD1CC1E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66363" y="5334150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28" name="Текст 4">
            <a:extLst>
              <a:ext uri="{FF2B5EF4-FFF2-40B4-BE49-F238E27FC236}">
                <a16:creationId xmlns:a16="http://schemas.microsoft.com/office/drawing/2014/main" xmlns="" id="{5D4F2294-CE3A-4705-BCB3-C5DAFA373C2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28931" y="5736658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Роль</a:t>
            </a:r>
          </a:p>
        </p:txBody>
      </p:sp>
      <p:sp>
        <p:nvSpPr>
          <p:cNvPr id="32" name="Текст 12">
            <a:extLst>
              <a:ext uri="{FF2B5EF4-FFF2-40B4-BE49-F238E27FC236}">
                <a16:creationId xmlns:a16="http://schemas.microsoft.com/office/drawing/2014/main" xmlns="" id="{7B49F9AF-7698-444D-8D12-FA0B6A713E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828931" y="5334150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33" name="Рисунок 25">
            <a:extLst>
              <a:ext uri="{FF2B5EF4-FFF2-40B4-BE49-F238E27FC236}">
                <a16:creationId xmlns:a16="http://schemas.microsoft.com/office/drawing/2014/main" xmlns="" id="{6057C2E9-1501-4819-B77D-23A0268DB0F1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1867711" y="3977948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4" name="Рисунок 25">
            <a:extLst>
              <a:ext uri="{FF2B5EF4-FFF2-40B4-BE49-F238E27FC236}">
                <a16:creationId xmlns:a16="http://schemas.microsoft.com/office/drawing/2014/main" xmlns="" id="{C77B8544-1CEE-4ED4-89E8-ED042673804D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5630280" y="3977948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5" name="Рисунок 25">
            <a:extLst>
              <a:ext uri="{FF2B5EF4-FFF2-40B4-BE49-F238E27FC236}">
                <a16:creationId xmlns:a16="http://schemas.microsoft.com/office/drawing/2014/main" xmlns="" id="{E1131D92-0382-469E-A358-A2EC5FDCCF32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392848" y="3977948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7C0EBF36-B9CA-4962-B198-27B56B54E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92197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численные 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474D42A7-FF15-4C9E-9657-33DD5BC539DA}"/>
              </a:ext>
            </a:extLst>
          </p:cNvPr>
          <p:cNvSpPr/>
          <p:nvPr userDrawn="1"/>
        </p:nvSpPr>
        <p:spPr>
          <a:xfrm>
            <a:off x="180000" y="179109"/>
            <a:ext cx="11832000" cy="65139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xmlns="" id="{4FA555C0-B108-4047-8AFF-82E05F0734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E5EAA7C-AE70-48A8-B582-013424EB9C4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095500" y="1992933"/>
            <a:ext cx="9388499" cy="10953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xmlns="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A98EA298-DD21-4B69-8125-094245EDF71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4213" y="1992934"/>
            <a:ext cx="1095375" cy="1095375"/>
          </a:xfrm>
        </p:spPr>
        <p:txBody>
          <a:bodyPr rtlCol="0" anchor="ctr"/>
          <a:lstStyle>
            <a:lvl1pPr marL="0" indent="0" algn="ctr">
              <a:buNone/>
              <a:defRPr sz="1050" i="1"/>
            </a:lvl1pPr>
          </a:lstStyle>
          <a:p>
            <a:pPr rtl="0"/>
            <a:r>
              <a:rPr lang="ru-RU" noProof="0"/>
              <a:t>Разместите</a:t>
            </a:r>
            <a:br>
              <a:rPr lang="ru-RU" noProof="0"/>
            </a:br>
            <a:r>
              <a:rPr lang="ru-RU" noProof="0"/>
              <a:t>здесь изображение или логотип</a:t>
            </a:r>
          </a:p>
        </p:txBody>
      </p:sp>
      <p:sp>
        <p:nvSpPr>
          <p:cNvPr id="12" name="Рисунок 10">
            <a:extLst>
              <a:ext uri="{FF2B5EF4-FFF2-40B4-BE49-F238E27FC236}">
                <a16:creationId xmlns:a16="http://schemas.microsoft.com/office/drawing/2014/main" xmlns="" id="{4C93EFCC-1E62-4200-9E96-2476EE2581B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4213" y="3431134"/>
            <a:ext cx="1095375" cy="1095375"/>
          </a:xfrm>
        </p:spPr>
        <p:txBody>
          <a:bodyPr rtlCol="0" anchor="ctr"/>
          <a:lstStyle>
            <a:lvl1pPr marL="0" indent="0" algn="ctr">
              <a:buNone/>
              <a:defRPr sz="1050" i="1"/>
            </a:lvl1pPr>
          </a:lstStyle>
          <a:p>
            <a:pPr rtl="0"/>
            <a:r>
              <a:rPr lang="ru-RU" noProof="0"/>
              <a:t>Разместите</a:t>
            </a:r>
            <a:br>
              <a:rPr lang="ru-RU" noProof="0"/>
            </a:br>
            <a:r>
              <a:rPr lang="ru-RU" noProof="0"/>
              <a:t>здесь изображение или логотип</a:t>
            </a:r>
          </a:p>
        </p:txBody>
      </p:sp>
      <p:sp>
        <p:nvSpPr>
          <p:cNvPr id="13" name="Рисунок 10">
            <a:extLst>
              <a:ext uri="{FF2B5EF4-FFF2-40B4-BE49-F238E27FC236}">
                <a16:creationId xmlns:a16="http://schemas.microsoft.com/office/drawing/2014/main" xmlns="" id="{8741D874-BD81-4469-AA1C-32517FD7C37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84213" y="4869334"/>
            <a:ext cx="1095375" cy="1095375"/>
          </a:xfrm>
        </p:spPr>
        <p:txBody>
          <a:bodyPr rtlCol="0" anchor="ctr"/>
          <a:lstStyle>
            <a:lvl1pPr marL="0" indent="0" algn="ctr">
              <a:buNone/>
              <a:defRPr sz="1050" i="1"/>
            </a:lvl1pPr>
          </a:lstStyle>
          <a:p>
            <a:pPr rtl="0"/>
            <a:r>
              <a:rPr lang="ru-RU" noProof="0"/>
              <a:t>Разместите</a:t>
            </a:r>
            <a:br>
              <a:rPr lang="ru-RU" noProof="0"/>
            </a:br>
            <a:r>
              <a:rPr lang="ru-RU" noProof="0"/>
              <a:t>здесь изображение или логотип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xmlns="" id="{CFB0B599-DDEF-43E9-A07F-FC328C595BCE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095500" y="3422739"/>
            <a:ext cx="9388499" cy="10953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xmlns="" id="{63FF0857-6431-48DC-BE82-9A93C55CEFB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095500" y="4867850"/>
            <a:ext cx="9388499" cy="10953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119471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474D42A7-FF15-4C9E-9657-33DD5BC539DA}"/>
              </a:ext>
            </a:extLst>
          </p:cNvPr>
          <p:cNvSpPr/>
          <p:nvPr userDrawn="1"/>
        </p:nvSpPr>
        <p:spPr>
          <a:xfrm>
            <a:off x="180000" y="179109"/>
            <a:ext cx="11832000" cy="65139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xmlns="" id="{4FA555C0-B108-4047-8AFF-82E05F0734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xmlns="" id="{2E5EAA7C-AE70-48A8-B582-013424EB9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xmlns="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41740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48D39141-3E8E-4545-90DB-291A0E5F13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0" tIns="0" rIns="612000" rtlCol="0" anchor="ctr"/>
          <a:lstStyle>
            <a:lvl1pPr marL="0" indent="0" algn="r">
              <a:lnSpc>
                <a:spcPct val="100000"/>
              </a:lnSpc>
              <a:buNone/>
              <a:defRPr sz="1200" i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Перетащите сюда </a:t>
            </a:r>
            <a:br>
              <a:rPr lang="ru-RU" noProof="0"/>
            </a:br>
            <a:r>
              <a:rPr lang="ru-RU" noProof="0"/>
              <a:t>свою фоновую фотографию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90A062-54B3-47F2-9D6A-5BC957520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0"/>
            <a:ext cx="9672000" cy="6857999"/>
          </a:xfrm>
          <a:solidFill>
            <a:schemeClr val="tx2">
              <a:alpha val="70000"/>
            </a:schemeClr>
          </a:solidFill>
        </p:spPr>
        <p:txBody>
          <a:bodyPr lIns="1116000" rIns="180000" bIns="756000" rtlCol="0" anchor="ctr"/>
          <a:lstStyle>
            <a:lvl1pPr algn="l">
              <a:lnSpc>
                <a:spcPct val="65000"/>
              </a:lnSpc>
              <a:defRPr sz="88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Спасибо </a:t>
            </a:r>
            <a:br>
              <a:rPr lang="ru-RU" noProof="0"/>
            </a:br>
            <a:r>
              <a:rPr lang="ru-RU" noProof="0"/>
              <a:t>за внимание!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D49FD1A9-E34B-4888-90DE-493861AD75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17700" y="4508500"/>
            <a:ext cx="3314700" cy="330200"/>
          </a:xfrm>
        </p:spPr>
        <p:txBody>
          <a:bodyPr rtlCol="0" anchor="t"/>
          <a:lstStyle>
            <a:lvl1pPr marL="0" indent="0"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accent1"/>
                </a:solidFill>
              </a:defRPr>
            </a:lvl2pPr>
            <a:lvl3pPr marL="447675" indent="0">
              <a:buNone/>
              <a:defRPr>
                <a:solidFill>
                  <a:schemeClr val="accent1"/>
                </a:solidFill>
              </a:defRPr>
            </a:lvl3pPr>
            <a:lvl4pPr marL="628650" indent="0">
              <a:buNone/>
              <a:defRPr>
                <a:solidFill>
                  <a:schemeClr val="accent1"/>
                </a:solidFill>
              </a:defRPr>
            </a:lvl4pPr>
            <a:lvl5pPr marL="809625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xmlns="" id="{3452AC72-D893-4C1A-83BD-9930164D8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7700" y="5180023"/>
            <a:ext cx="3314700" cy="205029"/>
          </a:xfrm>
          <a:ln>
            <a:noFill/>
          </a:ln>
        </p:spPr>
        <p:txBody>
          <a:bodyPr rtlCol="0" anchor="t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accent1"/>
                </a:solidFill>
              </a:defRPr>
            </a:lvl2pPr>
            <a:lvl3pPr marL="447675" indent="0">
              <a:buNone/>
              <a:defRPr>
                <a:solidFill>
                  <a:schemeClr val="accent1"/>
                </a:solidFill>
              </a:defRPr>
            </a:lvl3pPr>
            <a:lvl4pPr marL="628650" indent="0">
              <a:buNone/>
              <a:defRPr>
                <a:solidFill>
                  <a:schemeClr val="accent1"/>
                </a:solidFill>
              </a:defRPr>
            </a:lvl4pPr>
            <a:lvl5pPr marL="809625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ru-RU" noProof="0"/>
              <a:t>Электронная почта</a:t>
            </a:r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xmlns="" id="{D2EEC149-F1BE-4C36-A789-5BF73B40A21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17700" y="5683561"/>
            <a:ext cx="3314700" cy="205029"/>
          </a:xfrm>
          <a:ln>
            <a:noFill/>
          </a:ln>
        </p:spPr>
        <p:txBody>
          <a:bodyPr rtlCol="0" anchor="t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accent1"/>
                </a:solidFill>
              </a:defRPr>
            </a:lvl2pPr>
            <a:lvl3pPr marL="447675" indent="0">
              <a:buNone/>
              <a:defRPr>
                <a:solidFill>
                  <a:schemeClr val="accent1"/>
                </a:solidFill>
              </a:defRPr>
            </a:lvl3pPr>
            <a:lvl4pPr marL="628650" indent="0">
              <a:buNone/>
              <a:defRPr>
                <a:solidFill>
                  <a:schemeClr val="accent1"/>
                </a:solidFill>
              </a:defRPr>
            </a:lvl4pPr>
            <a:lvl5pPr marL="809625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ru-RU" noProof="0"/>
              <a:t>Телефон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xmlns="" id="{ECC256E6-6AE8-4950-838C-BE638FB479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17700" y="4821910"/>
            <a:ext cx="3314700" cy="205029"/>
          </a:xfrm>
        </p:spPr>
        <p:txBody>
          <a:bodyPr rtlCol="0" anchor="t"/>
          <a:lstStyle>
            <a:lvl1pPr marL="0" indent="0">
              <a:buNone/>
              <a:defRPr sz="1000" i="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accent1"/>
                </a:solidFill>
              </a:defRPr>
            </a:lvl2pPr>
            <a:lvl3pPr marL="447675" indent="0">
              <a:buNone/>
              <a:defRPr>
                <a:solidFill>
                  <a:schemeClr val="accent1"/>
                </a:solidFill>
              </a:defRPr>
            </a:lvl3pPr>
            <a:lvl4pPr marL="628650" indent="0">
              <a:buNone/>
              <a:defRPr>
                <a:solidFill>
                  <a:schemeClr val="accent1"/>
                </a:solidFill>
              </a:defRPr>
            </a:lvl4pPr>
            <a:lvl5pPr marL="809625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ru-RU" noProof="0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3185791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A5246D-ECE9-473C-953D-D56C3F7B3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6"/>
            <a:ext cx="7560000" cy="37016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xmlns="" id="{65D946F0-677D-45B4-83B9-FD3BD3FFCA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000" y="1825625"/>
            <a:ext cx="10800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445BE21-FA72-48F5-9A53-134902BF63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00" y="6192000"/>
            <a:ext cx="7560000" cy="36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xmlns="" id="{70F79B29-5421-49A7-A511-D916B66A88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5764" y="6241764"/>
            <a:ext cx="270474" cy="270474"/>
          </a:xfrm>
          <a:prstGeom prst="ellipse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7892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50" r:id="rId12"/>
    <p:sldLayoutId id="214748366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●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2"/>
        </a:buClr>
        <a:buFontTx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28650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9625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>
            <a:lumMod val="75000"/>
            <a:lumOff val="25000"/>
          </a:schemeClr>
        </a:buClr>
        <a:buSzPct val="80000"/>
        <a:buFont typeface="Courier New" panose="02070309020205020404" pitchFamily="49" charset="0"/>
        <a:buChar char="o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990600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solidFill>
            <a:schemeClr val="tx1">
              <a:lumMod val="75000"/>
              <a:lumOff val="25000"/>
            </a:schemeClr>
          </a:solidFill>
        </p:spPr>
      </p:pic>
      <p:sp>
        <p:nvSpPr>
          <p:cNvPr id="13" name="Прямоугольник 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2856427" y="4111096"/>
            <a:ext cx="6479145" cy="2200601"/>
            <a:chOff x="4190583" y="3746336"/>
            <a:chExt cx="6479145" cy="2200601"/>
          </a:xfrm>
        </p:grpSpPr>
        <p:sp>
          <p:nvSpPr>
            <p:cNvPr id="5" name="объект 7" descr="Бежевый прямоугольник">
              <a:extLst>
                <a:ext uri="{FF2B5EF4-FFF2-40B4-BE49-F238E27FC236}">
                  <a16:creationId xmlns:a16="http://schemas.microsoft.com/office/drawing/2014/main" xmlns="" id="{C85C272F-FCB2-478D-9E03-EC734D1AB6C0}"/>
                </a:ext>
              </a:extLst>
            </p:cNvPr>
            <p:cNvSpPr/>
            <p:nvPr/>
          </p:nvSpPr>
          <p:spPr bwMode="white">
            <a:xfrm>
              <a:off x="4622159" y="4269556"/>
              <a:ext cx="5616000" cy="0"/>
            </a:xfrm>
            <a:custGeom>
              <a:avLst/>
              <a:gdLst/>
              <a:ahLst/>
              <a:cxnLst/>
              <a:rect l="l" t="t" r="r" b="b"/>
              <a:pathLst>
                <a:path w="3935729">
                  <a:moveTo>
                    <a:pt x="0" y="0"/>
                  </a:moveTo>
                  <a:lnTo>
                    <a:pt x="3935349" y="0"/>
                  </a:lnTo>
                </a:path>
              </a:pathLst>
            </a:custGeom>
            <a:ln w="54863"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>
              <a:pPr rtl="0"/>
              <a:endParaRPr lang="ru-RU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636517" y="3746336"/>
              <a:ext cx="34389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ГОДОВОЙ ОТЧЕТ</a:t>
              </a:r>
              <a:endPara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190583" y="4377277"/>
              <a:ext cx="6479145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 </a:t>
              </a:r>
              <a:r>
                <a:rPr lang="ru-RU" sz="24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деятельности </a:t>
              </a:r>
              <a:endPara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2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КГП </a:t>
              </a:r>
              <a:r>
                <a:rPr lang="ru-RU" sz="24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</a:t>
              </a:r>
              <a:r>
                <a:rPr lang="ru-RU" sz="2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ПХВ </a:t>
              </a:r>
              <a:r>
                <a:rPr lang="ru-RU" sz="24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«Городская поликлиника №24</a:t>
              </a:r>
              <a:r>
                <a:rPr lang="ru-RU" sz="2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»</a:t>
              </a:r>
              <a:r>
                <a:rPr lang="ru-RU" sz="2400" dirty="0">
                  <a:solidFill>
                    <a:srgbClr val="002060"/>
                  </a:solidFill>
                </a:rPr>
                <a:t/>
              </a:r>
              <a:br>
                <a:rPr lang="ru-RU" sz="2400" dirty="0">
                  <a:solidFill>
                    <a:srgbClr val="002060"/>
                  </a:solidFill>
                </a:rPr>
              </a:br>
              <a:r>
                <a:rPr lang="ru-RU" sz="24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Управление общественного </a:t>
              </a:r>
              <a:r>
                <a:rPr lang="ru-RU" sz="2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здравоохранения</a:t>
              </a:r>
              <a:r>
                <a:rPr lang="ru-RU" sz="2400" dirty="0">
                  <a:solidFill>
                    <a:srgbClr val="002060"/>
                  </a:solidFill>
                </a:rPr>
                <a:t/>
              </a:r>
              <a:br>
                <a:rPr lang="ru-RU" sz="2400" dirty="0">
                  <a:solidFill>
                    <a:srgbClr val="002060"/>
                  </a:solidFill>
                </a:rPr>
              </a:br>
              <a:r>
                <a:rPr lang="ru-RU" sz="2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города </a:t>
              </a:r>
              <a:r>
                <a:rPr lang="ru-RU" sz="24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Алматы за 2022 год.</a:t>
              </a:r>
              <a:endPara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4639531" y="228325"/>
            <a:ext cx="3101795" cy="3598080"/>
            <a:chOff x="891471" y="834079"/>
            <a:chExt cx="2080172" cy="2412998"/>
          </a:xfrm>
        </p:grpSpPr>
        <p:sp>
          <p:nvSpPr>
            <p:cNvPr id="8" name="Шестиугольник 7" descr="Сплошной темный шестиугольник в центре изображения">
              <a:extLst>
                <a:ext uri="{FF2B5EF4-FFF2-40B4-BE49-F238E27FC236}">
                  <a16:creationId xmlns="" xmlns:a16="http://schemas.microsoft.com/office/drawing/2014/main" id="{0E6B042D-E9CB-40E0-AAE9-6AD11F53E044}"/>
                </a:ext>
              </a:extLst>
            </p:cNvPr>
            <p:cNvSpPr/>
            <p:nvPr/>
          </p:nvSpPr>
          <p:spPr>
            <a:xfrm rot="16200000">
              <a:off x="725058" y="1000492"/>
              <a:ext cx="2412998" cy="2080172"/>
            </a:xfrm>
            <a:prstGeom prst="hexagon">
              <a:avLst/>
            </a:prstGeom>
            <a:solidFill>
              <a:schemeClr val="bg1"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520" y="1068520"/>
              <a:ext cx="1801650" cy="1712903"/>
            </a:xfrm>
            <a:prstGeom prst="rect">
              <a:avLst/>
            </a:prstGeom>
            <a:effectLst/>
          </p:spPr>
        </p:pic>
      </p:grpSp>
    </p:spTree>
    <p:extLst>
      <p:ext uri="{BB962C8B-B14F-4D97-AF65-F5344CB8AC3E}">
        <p14:creationId xmlns:p14="http://schemas.microsoft.com/office/powerpoint/2010/main" val="391484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012000" cy="6858000"/>
          </a:xfr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DD509E5E-F68C-4F2B-8EC7-4325958603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9190298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52" name="Номер слайда 51">
            <a:extLst>
              <a:ext uri="{FF2B5EF4-FFF2-40B4-BE49-F238E27FC236}">
                <a16:creationId xmlns:a16="http://schemas.microsoft.com/office/drawing/2014/main" xmlns="" id="{947A81F6-261F-44F4-B660-7BD323AE29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accent6"/>
          </a:solidFill>
        </p:spPr>
        <p:txBody>
          <a:bodyPr rtlCol="0"/>
          <a:lstStyle/>
          <a:p>
            <a:pPr rtl="0"/>
            <a:fld id="{EECC7194-A4D0-457B-9D3E-53681723AFF7}" type="slidenum">
              <a:rPr lang="ru-RU" smtClean="0"/>
              <a:pPr rtl="0"/>
              <a:t>2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84905"/>
            <a:ext cx="9068379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</a:t>
            </a:r>
            <a:r>
              <a:rPr lang="ru-RU" sz="1100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 ПРЕДПРИЯТИИ </a:t>
            </a:r>
            <a:endParaRPr lang="ru-RU" sz="11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x-none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Краткое описание организации и предоставляемых медицинских услуг (миссия, видение)</a:t>
            </a:r>
            <a:endParaRPr lang="ru-RU" sz="11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x-none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развития (стратегические цели и задачи)</a:t>
            </a:r>
            <a:endParaRPr lang="ru-RU" sz="11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sz="1100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2. КОРПОРАТИВНОЕ УПРАВЛЕНИЕ</a:t>
            </a:r>
            <a:endParaRPr lang="ru-RU" sz="11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2.1. Структура корпоративного управления, состав наблюдательного совета/совета</a:t>
            </a:r>
            <a:endParaRPr lang="ru-RU" sz="11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директоров </a:t>
            </a:r>
            <a:r>
              <a:rPr lang="x-none" sz="1100" i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(для организации с корпоративным управлением)</a:t>
            </a:r>
            <a:endParaRPr lang="ru-RU" sz="11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2.2. Состав и деятельность Службы внутреннего аудита</a:t>
            </a:r>
            <a:endParaRPr lang="ru-RU" sz="11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 Отчет об исполнении решений  наблюдательного совета/совета директоров</a:t>
            </a:r>
            <a:endParaRPr lang="ru-RU" sz="11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3. ОЦЕНКА КОНКУРЕНТОСПОСОБНОСТИ ПРЕДПРИЯТИЯ</a:t>
            </a:r>
            <a:endParaRPr lang="ru-RU" sz="11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3.1. Ключевые показатели деятельности (по плану развития)</a:t>
            </a:r>
            <a:endParaRPr lang="ru-RU" sz="11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3.2.Основные медико-экономические показатели (за последние 3 года)</a:t>
            </a:r>
          </a:p>
          <a:p>
            <a:r>
              <a:rPr lang="ru-RU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3.3.</a:t>
            </a:r>
            <a:r>
              <a:rPr lang="en-US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SWOT</a:t>
            </a:r>
            <a:r>
              <a:rPr lang="ru-RU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–анализ (сильные, слабые стороны, риски, возможности)</a:t>
            </a:r>
          </a:p>
          <a:p>
            <a:r>
              <a:rPr lang="x-none" sz="1100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4. ФИНАНСОВАЯ ОТЧЕТНОСТЬ И ЭФФЕКТИВНОЕ ИСПОЛЬЗОВАНИЕ ФИНАНСОВЫХ СРЕДСТВ. МЕХАНИЗМ ПОВЫШЕНИЯ ДОХОДНОЙ ЧАСТИ БЮДЖЕТА</a:t>
            </a:r>
            <a:endParaRPr lang="ru-RU" sz="11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4.1. Отчет о финансовом положении (финансово-экономические показатели)</a:t>
            </a:r>
            <a:endParaRPr lang="ru-RU" sz="11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Д</a:t>
            </a:r>
            <a:r>
              <a:rPr lang="x-none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инамика подушевого финансирования</a:t>
            </a:r>
            <a:endParaRPr lang="ru-RU" sz="11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x-none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x-none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тоимость пролеченного больного  по </a:t>
            </a:r>
            <a:r>
              <a:rPr lang="ru-RU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СЗТ</a:t>
            </a:r>
          </a:p>
          <a:p>
            <a:r>
              <a:rPr lang="ru-RU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4.4. Средняя заработная плата медицинских работников</a:t>
            </a:r>
          </a:p>
          <a:p>
            <a:r>
              <a:rPr lang="ru-RU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4.5. Отчет о доходах и расходах за 2022 год</a:t>
            </a:r>
          </a:p>
          <a:p>
            <a:r>
              <a:rPr lang="ru-RU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4.6. Оценка эффективности использования основных средств</a:t>
            </a:r>
          </a:p>
          <a:p>
            <a:r>
              <a:rPr lang="ru-RU" sz="1100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5. ПАЦИЕНТЫ</a:t>
            </a:r>
            <a:endParaRPr lang="ru-RU" sz="11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5.1Привлечение (прикрепление) пациентов</a:t>
            </a:r>
          </a:p>
          <a:p>
            <a:r>
              <a:rPr lang="ru-RU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5.2.Удовлетворенность пациентов услугами медицинской организации. Работа с жалобами.</a:t>
            </a:r>
          </a:p>
          <a:p>
            <a:r>
              <a:rPr lang="x-none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x-none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.Управление рисками</a:t>
            </a:r>
            <a:endParaRPr lang="ru-RU" sz="11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sz="1100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6. КАДРЫ. КОМПЛЕКСНАЯ СИСТЕМА МОТИВАЦИИ и РАЗВИТИЯ ПЕРСОНАЛА</a:t>
            </a:r>
            <a:endParaRPr lang="ru-RU" sz="11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6.1.Эффективность </a:t>
            </a:r>
            <a:r>
              <a:rPr lang="en-US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</a:t>
            </a:r>
            <a:r>
              <a:rPr lang="ru-RU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-менеджмента </a:t>
            </a:r>
          </a:p>
          <a:p>
            <a:r>
              <a:rPr lang="ru-RU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6.2 Внедрение дифференцированной оплаты труда, в том числе бонусная система оплаты</a:t>
            </a:r>
          </a:p>
          <a:p>
            <a:r>
              <a:rPr lang="ru-RU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6.3 Нематериальная мотивация, в том числе повышение потенциала</a:t>
            </a:r>
          </a:p>
          <a:p>
            <a:r>
              <a:rPr lang="ru-RU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6.4 Управление рисками</a:t>
            </a:r>
          </a:p>
          <a:p>
            <a:r>
              <a:rPr lang="ru-RU" sz="1100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  7. ЭФФЕКТИВНОЕ ИСПОЛЬЗОВАНИЕ   РЕСУРСОВ ОРГАНИЗАЦИИ</a:t>
            </a:r>
            <a:endParaRPr lang="ru-RU" sz="11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7.1. Аккредитация клиники, лабораторной службы, профильных служб (национальная  </a:t>
            </a:r>
            <a:endParaRPr lang="ru-RU" sz="11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и/или международная)</a:t>
            </a:r>
            <a:endParaRPr lang="ru-RU" sz="11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7.2.Управление структурой больных (ранжирование по весовым коэффициентам, развитие стационарзамещающих технологий)</a:t>
            </a:r>
            <a:endParaRPr lang="ru-RU" sz="11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7.3. Управление лекарственными препаратами, медицинскими изделиями.</a:t>
            </a:r>
            <a:endParaRPr lang="ru-RU" sz="11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7.4. Достижения</a:t>
            </a:r>
          </a:p>
          <a:p>
            <a:r>
              <a:rPr lang="ru-RU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7.5. Выводы. </a:t>
            </a:r>
          </a:p>
          <a:p>
            <a:r>
              <a:rPr lang="ru-RU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7.6. Проблемные вопросы </a:t>
            </a:r>
          </a:p>
          <a:p>
            <a:r>
              <a:rPr lang="ru-RU" sz="11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7.7  Задачи на 2023 год.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95149" y="10510"/>
            <a:ext cx="1458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20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E34E91A8-F608-453C-810A-BE9918180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526" y="151529"/>
            <a:ext cx="11162238" cy="638517"/>
          </a:xfrm>
        </p:spPr>
        <p:txBody>
          <a:bodyPr rtlCol="0"/>
          <a:lstStyle/>
          <a:p>
            <a:pPr algn="ctr"/>
            <a:r>
              <a:rPr lang="ru-RU" sz="20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1. О ПРЕДПРИЯТИИ</a:t>
            </a:r>
            <a:r>
              <a:rPr lang="ru-RU" sz="2000" dirty="0">
                <a:solidFill>
                  <a:srgbClr val="097D0E"/>
                </a:solidFill>
              </a:rPr>
              <a:t> </a:t>
            </a:r>
            <a:br>
              <a:rPr lang="ru-RU" sz="2000" dirty="0">
                <a:solidFill>
                  <a:srgbClr val="097D0E"/>
                </a:solidFill>
              </a:rPr>
            </a:br>
            <a:endParaRPr lang="ru-RU" sz="2000" dirty="0">
              <a:solidFill>
                <a:srgbClr val="097D0E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2DDB908-45C5-4999-982F-0A82DA013F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74791" y="6450137"/>
            <a:ext cx="270474" cy="270474"/>
          </a:xfrm>
        </p:spPr>
        <p:txBody>
          <a:bodyPr rtlCol="0"/>
          <a:lstStyle/>
          <a:p>
            <a:pPr rtl="0"/>
            <a:fld id="{EECC7194-A4D0-457B-9D3E-53681723AFF7}" type="slidenum">
              <a:rPr lang="ru-RU" smtClean="0"/>
              <a:pPr rtl="0"/>
              <a:t>3</a:t>
            </a:fld>
            <a:endParaRPr lang="ru-RU" dirty="0"/>
          </a:p>
        </p:txBody>
      </p:sp>
      <p:sp>
        <p:nvSpPr>
          <p:cNvPr id="19" name="объект 7" descr="Бежевый прямоугольник">
            <a:extLst>
              <a:ext uri="{FF2B5EF4-FFF2-40B4-BE49-F238E27FC236}">
                <a16:creationId xmlns:a16="http://schemas.microsoft.com/office/drawing/2014/main" xmlns="" id="{9B6BE182-7444-49DA-B6FA-215DD68D50CA}"/>
              </a:ext>
            </a:extLst>
          </p:cNvPr>
          <p:cNvSpPr/>
          <p:nvPr/>
        </p:nvSpPr>
        <p:spPr bwMode="white">
          <a:xfrm flipV="1">
            <a:off x="1233157" y="376532"/>
            <a:ext cx="10003864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730469" y="722230"/>
            <a:ext cx="10731062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1.1.Краткое </a:t>
            </a:r>
            <a:r>
              <a:rPr lang="ru-RU" sz="1700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организации и предоставляемых медицинских услуг (миссия, видение)</a:t>
            </a:r>
            <a:endParaRPr lang="ru-RU" sz="17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КГП на ПХВ «Городская поликлиника №24» Управления общественного здравоохранения города Алматы (далее – Поликлиника) является поликлиникой смешанного типа, оказывающей первичную медико-санитарную, консультативно-диагностическую, в том числе специализированную помощь.  </a:t>
            </a:r>
          </a:p>
          <a:p>
            <a:r>
              <a:rPr lang="ru-RU" sz="17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28 января 2013 года Постановлением </a:t>
            </a:r>
            <a:r>
              <a:rPr lang="ru-RU" sz="1700" dirty="0" err="1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Акимата</a:t>
            </a:r>
            <a:r>
              <a:rPr lang="ru-RU" sz="17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Алматы №1/45 «О создании государственного коммунального казенного предприятия «Городская поликлиника №24» Управления здравоохранения г. Алматы» организована в Государственное коммунальное предприятие на праве хозяйственного ведения (далее ГКП на ПХВ). </a:t>
            </a:r>
          </a:p>
          <a:p>
            <a:r>
              <a:rPr lang="ru-RU" sz="17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01.07.2022г. Указом Президента РК Токаев К.К. №622 от 19.07.2021г. медицинская часть Учреждения №72 передана в КГП на ПХВ «Городская поликлиника №24».  </a:t>
            </a:r>
          </a:p>
          <a:p>
            <a:r>
              <a:rPr lang="ru-RU" sz="17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Кодекса Республики Казахстан «О здоровье народа и системе здравоохранения», поликлиника прошла процедуру соответствия национальным стандартам аккредитации в 2022 году, поликлиника аккредитована на три года, с присвоением первой категории (приказ № 42 от 06.05.2022г. МЗ РК). </a:t>
            </a:r>
          </a:p>
          <a:p>
            <a:r>
              <a:rPr lang="ru-RU" sz="17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Поликлиника расположена в типовом четырехэтажном здании с общей площадью 7725,3м</a:t>
            </a:r>
            <a:r>
              <a:rPr lang="ru-RU" sz="1700" baseline="300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7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2012года постройки. Медико-санитарная часть учреждения </a:t>
            </a:r>
            <a:r>
              <a:rPr lang="kk-KZ" sz="17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№72 </a:t>
            </a:r>
            <a:r>
              <a:rPr lang="ru-RU" sz="17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расположена в отдельно стоящем 3-х этажном режимном корпусе следственного изолятора, имеется отдельный вход. Здание построено по типовому проекту, год постройки и ввода в эксплуатацию 1984 г.</a:t>
            </a:r>
          </a:p>
          <a:p>
            <a:r>
              <a:rPr lang="ru-RU" sz="17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Поликлиникой обслуживается население </a:t>
            </a:r>
            <a:r>
              <a:rPr lang="ru-RU" sz="1700" dirty="0" err="1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Турксибского</a:t>
            </a:r>
            <a:r>
              <a:rPr lang="ru-RU" sz="17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района, </a:t>
            </a:r>
            <a:r>
              <a:rPr lang="ru-RU" sz="1700" dirty="0" err="1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спецконтингент</a:t>
            </a:r>
            <a:r>
              <a:rPr lang="ru-RU" sz="17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Учреждения №72. </a:t>
            </a:r>
            <a:r>
              <a:rPr lang="x-none" sz="17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№72 рассчитан на 1 360 осужденных, на сегодняшний день в изоляторе содержатся 1 392 осужденных Район обслуживания застроен благоустроенными</a:t>
            </a:r>
            <a:r>
              <a:rPr lang="ru-RU" sz="17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частными</a:t>
            </a:r>
            <a:r>
              <a:rPr lang="x-none" sz="17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домами и телефонизирован. </a:t>
            </a:r>
            <a:endParaRPr lang="ru-RU" sz="17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мощность рассчитана на 500 посещений в смену. Фактическая мощность за 2022 год составила 553 посещений в смену. </a:t>
            </a:r>
          </a:p>
          <a:p>
            <a:endParaRPr lang="ru-RU" dirty="0">
              <a:solidFill>
                <a:srgbClr val="097D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69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E34E91A8-F608-453C-810A-BE9918180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199" y="276611"/>
            <a:ext cx="11162238" cy="638517"/>
          </a:xfrm>
        </p:spPr>
        <p:txBody>
          <a:bodyPr rtlCol="0"/>
          <a:lstStyle/>
          <a:p>
            <a:pPr algn="ctr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19" name="объект 7" descr="Бежевый прямоугольник">
            <a:extLst>
              <a:ext uri="{FF2B5EF4-FFF2-40B4-BE49-F238E27FC236}">
                <a16:creationId xmlns:a16="http://schemas.microsoft.com/office/drawing/2014/main" xmlns="" id="{9B6BE182-7444-49DA-B6FA-215DD68D50CA}"/>
              </a:ext>
            </a:extLst>
          </p:cNvPr>
          <p:cNvSpPr/>
          <p:nvPr/>
        </p:nvSpPr>
        <p:spPr bwMode="white">
          <a:xfrm flipV="1">
            <a:off x="1233157" y="503850"/>
            <a:ext cx="10003864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ru-RU" dirty="0"/>
          </a:p>
        </p:txBody>
      </p:sp>
      <p:sp>
        <p:nvSpPr>
          <p:cNvPr id="61" name="Номер слайда 3">
            <a:extLst>
              <a:ext uri="{FF2B5EF4-FFF2-40B4-BE49-F238E27FC236}">
                <a16:creationId xmlns:a16="http://schemas.microsoft.com/office/drawing/2014/main" xmlns="" id="{D2DDB908-45C5-4999-982F-0A82DA013F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75764" y="6241764"/>
            <a:ext cx="270474" cy="270474"/>
          </a:xfrm>
        </p:spPr>
        <p:txBody>
          <a:bodyPr rtlCol="0"/>
          <a:lstStyle/>
          <a:p>
            <a:pPr rtl="0"/>
            <a:r>
              <a:rPr lang="en-US" dirty="0"/>
              <a:t>4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4677103" y="1142367"/>
            <a:ext cx="68018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Миссия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и улучшение здоровья прикрепленного населения путем оказания высококачественной первичной медико-санитарной помощи посредством современных диагностических, лечебно-профилактических и медико-социальных технологий на основе эффективной разработки и реализации региональной политики, осуществления </a:t>
            </a:r>
            <a:r>
              <a:rPr lang="ru-RU" dirty="0" err="1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межсекторальной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координации и совершенствования качества услуг в области здравоохранения</a:t>
            </a:r>
            <a:r>
              <a:rPr lang="ru-RU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69255" y="4004689"/>
            <a:ext cx="103316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Видение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эффективно действующую и соответствующую потребностям населения доступную, рентабельную систему охраны здоровья, обеспечить стабильное санитарно-гигиеническое и эпидемиологическое благополучие, повысить солидарную ответственность пациентов за укрепление своего здоровья.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530" y="1142367"/>
            <a:ext cx="2143125" cy="21431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8965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3CBC84C2-2B48-4B15-A420-8B5F2BDE23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33614" y="141742"/>
            <a:ext cx="11832000" cy="6513922"/>
          </a:xfrm>
          <a:prstGeom prst="rect">
            <a:avLst/>
          </a:prstGeom>
          <a:solidFill>
            <a:schemeClr val="tx2"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2DDB908-45C5-4999-982F-0A82DA013F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smtClean="0"/>
              <a:pPr rtl="0"/>
              <a:t>5</a:t>
            </a:fld>
            <a:endParaRPr lang="ru-RU" dirty="0"/>
          </a:p>
        </p:txBody>
      </p:sp>
      <p:sp>
        <p:nvSpPr>
          <p:cNvPr id="19" name="объект 7" descr="Бежевый прямоугольник">
            <a:extLst>
              <a:ext uri="{FF2B5EF4-FFF2-40B4-BE49-F238E27FC236}">
                <a16:creationId xmlns:a16="http://schemas.microsoft.com/office/drawing/2014/main" xmlns="" id="{9B6BE182-7444-49DA-B6FA-215DD68D50CA}"/>
              </a:ext>
            </a:extLst>
          </p:cNvPr>
          <p:cNvSpPr/>
          <p:nvPr/>
        </p:nvSpPr>
        <p:spPr bwMode="white">
          <a:xfrm flipV="1">
            <a:off x="1233157" y="503850"/>
            <a:ext cx="10003864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ru-RU" dirty="0"/>
          </a:p>
        </p:txBody>
      </p:sp>
      <p:sp>
        <p:nvSpPr>
          <p:cNvPr id="55" name="TextBox 54"/>
          <p:cNvSpPr txBox="1"/>
          <p:nvPr/>
        </p:nvSpPr>
        <p:spPr>
          <a:xfrm>
            <a:off x="523464" y="736436"/>
            <a:ext cx="110523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Участковая сеть полностью перешла на семейный тип обслуживания:</a:t>
            </a:r>
            <a:r>
              <a:rPr lang="ru-RU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11 участков общей врачебной практики и 7 педиатрических участков, 5 терапевтических участков</a:t>
            </a:r>
            <a:r>
              <a:rPr lang="ru-RU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численность населения на одном участке составляет 1660, что соответствует нормативу. </a:t>
            </a:r>
          </a:p>
          <a:p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поликлинике развернуты следующие структурные подразделения: Административно-хозяйственная часть (АХЧ), отделения общей врачебной практики и участковой службы – 11 участка ВОП, 5 терапевтических участка, педиатрическое отделение – 7 участков, отделение </a:t>
            </a:r>
            <a:r>
              <a:rPr lang="ru-RU" sz="1600" dirty="0" err="1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стационарозамещающей</a:t>
            </a: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терапии на 20 коек, отделение реабилитации 3 этапа, дневной стационар </a:t>
            </a:r>
            <a:r>
              <a:rPr lang="kk-KZ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реабилитации 3 этапа на 6 коек</a:t>
            </a: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отделение профилактики и социально-психологической помощи, отделение женской консультации, отделение специализированной помощи, лабораторно-диагностическое отделение, регистратура, отдел по лекарственному обеспечению. </a:t>
            </a:r>
          </a:p>
          <a:p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Работает 81 врача и 120 медицинских сестер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 </a:t>
            </a: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профилактики и социально-психологической помощи в своем составе имеет 3 психологов и 3 социальных работников, 2 медицинские сестры, женский и мужской смотровые кабинеты, кабинет планирования семьи, кабинет здорового ребенка.</a:t>
            </a:r>
          </a:p>
          <a:p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Женская консультация состоит из 2 участков, кабинет патологии шейки матки, укомплектованность врачами и СМП - 100%. </a:t>
            </a:r>
          </a:p>
          <a:p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600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 Стратегия развития (стратегические цели и задачи)</a:t>
            </a:r>
            <a:endParaRPr lang="ru-RU" sz="16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стратегический план развития поликлиники на 2022 – 2024 годы.</a:t>
            </a:r>
          </a:p>
          <a:p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Стратегическое направление 1 - финансы.</a:t>
            </a:r>
          </a:p>
          <a:p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Стратегическое направление 2 - клиенты.</a:t>
            </a:r>
          </a:p>
          <a:p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Стратегическое направление 3 - обучение и развитие персонала.</a:t>
            </a:r>
          </a:p>
          <a:p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Стратегическое направление 4 - внутренние процессы. </a:t>
            </a:r>
          </a:p>
        </p:txBody>
      </p:sp>
    </p:spTree>
    <p:extLst>
      <p:ext uri="{BB962C8B-B14F-4D97-AF65-F5344CB8AC3E}">
        <p14:creationId xmlns:p14="http://schemas.microsoft.com/office/powerpoint/2010/main" val="369530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3CBC84C2-2B48-4B15-A420-8B5F2BDE23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215725" y="187170"/>
            <a:ext cx="11832000" cy="6513922"/>
          </a:xfrm>
          <a:prstGeom prst="rect">
            <a:avLst/>
          </a:pr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2DDB908-45C5-4999-982F-0A82DA013F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smtClean="0"/>
              <a:pPr rtl="0"/>
              <a:t>6</a:t>
            </a:fld>
            <a:endParaRPr lang="ru-RU" dirty="0"/>
          </a:p>
        </p:txBody>
      </p:sp>
      <p:sp>
        <p:nvSpPr>
          <p:cNvPr id="19" name="объект 7" descr="Бежевый прямоугольник">
            <a:extLst>
              <a:ext uri="{FF2B5EF4-FFF2-40B4-BE49-F238E27FC236}">
                <a16:creationId xmlns:a16="http://schemas.microsoft.com/office/drawing/2014/main" xmlns="" id="{9B6BE182-7444-49DA-B6FA-215DD68D50CA}"/>
              </a:ext>
            </a:extLst>
          </p:cNvPr>
          <p:cNvSpPr/>
          <p:nvPr/>
        </p:nvSpPr>
        <p:spPr bwMode="white">
          <a:xfrm flipV="1">
            <a:off x="1233157" y="642750"/>
            <a:ext cx="10003864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540962" y="293186"/>
            <a:ext cx="8965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2. КОРПОРАТИВНОЕ УПРАВЛЕНИЕ</a:t>
            </a:r>
            <a:endParaRPr lang="ru-RU" sz="20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8166" y="688469"/>
            <a:ext cx="11239433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1600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2.1. Структура корпоративного управления, состав наблюдательного совета</a:t>
            </a:r>
            <a:r>
              <a:rPr lang="ru-RU" sz="1600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Наблюдательный совет в КГП на ПХВ «Городская поликлиника №24» Управления здравоохранения города Алматы создан на основании приказа №273-К от 15 июля 2016 года «О составах наблюдательного совета государственных коммунальных предприятий на праве хозяйственного ведения» Управления здравоохранения города Алматы».</a:t>
            </a:r>
          </a:p>
          <a:p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наблюдательного совета:</a:t>
            </a:r>
          </a:p>
          <a:p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1.Абдушукуров Мурат </a:t>
            </a:r>
            <a:r>
              <a:rPr lang="ru-RU" sz="1600" dirty="0" err="1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Муктарович</a:t>
            </a: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dirty="0" err="1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редседатель</a:t>
            </a: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Наблюдательного совета, председатель координационного совета </a:t>
            </a:r>
            <a:r>
              <a:rPr lang="ru-RU" sz="1600" dirty="0" err="1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ООВиИВ</a:t>
            </a: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Афганист</a:t>
            </a:r>
            <a:r>
              <a:rPr lang="kk-KZ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ане.</a:t>
            </a:r>
            <a:endParaRPr lang="ru-RU" sz="16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dirty="0" err="1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Баттакова</a:t>
            </a: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Жамиля</a:t>
            </a: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Еркеновна</a:t>
            </a: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kk-KZ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ru-RU" sz="1600" dirty="0" err="1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иректор</a:t>
            </a: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РГП на ПХВ «Республиканский детский реабилитационный центр «</a:t>
            </a:r>
            <a:r>
              <a:rPr lang="ru-RU" sz="1600" dirty="0" err="1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Балбулак</a:t>
            </a: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kk-KZ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kk-KZ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Жантасова Аруна Сериковна – Генеральный директор ТОО «Научно-практический медицинский центр»</a:t>
            </a:r>
            <a:endParaRPr lang="ru-RU" sz="16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600" dirty="0" err="1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Мамыр</a:t>
            </a:r>
            <a:r>
              <a:rPr lang="kk-KZ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құл Мақсат Болатұлы – Заведующий отделом медицинской стастики в КГП на ПХВ «Городская клиническая больница №7».</a:t>
            </a:r>
            <a:endParaRPr lang="ru-RU" sz="16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kk-KZ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Маякова Гульжиян Калиевна – Главный врач КГп на ПХВ «Городская поликлиника №24»</a:t>
            </a:r>
            <a:endParaRPr lang="ru-RU" sz="16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2022 год проведены 5 заседаний в режиме в офлайн конференции. </a:t>
            </a:r>
          </a:p>
          <a:p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600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2.2. Служба внутреннего аудита</a:t>
            </a: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по управлению качеством медицинской помощи поликлиники создана в соответствии с требованиями </a:t>
            </a:r>
            <a:r>
              <a:rPr lang="kk-KZ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Приказа министра здравоохранения РК от 03.12.2020 года № ҚР-ДСМ 230/2020 «Об утверждении правил организации и проведения внутренней и внешней экспертиз качества медицинских услуг».</a:t>
            </a: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связи с кадровыми изменениями, состав службы внутреннего аудита ежегодно уточняется и отдается приказом по поликлинике. Состав Службы на 2022 г. определен приказом главного врача «Об утверждении состава С</a:t>
            </a:r>
            <a:r>
              <a:rPr lang="kk-KZ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лужбы внутреннего аудита</a:t>
            </a: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Службу возглавляет руководитель по внутреннему аудиту и поддержки прав пациента. В состав Службы включены заместители главного врача по лечебной работе, по организационно-методической работе, заведующие основных структурных подразделений, главная медицинская сестра. Разработано и утверждено Положение о Службе внутреннего аудита, включающие в себя основные цели и основные задачи, План работы, План-график проведения заседаний Службы на 202</a:t>
            </a:r>
            <a:r>
              <a:rPr lang="kk-KZ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	</a:t>
            </a:r>
          </a:p>
          <a:p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68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8F61CED-575A-4A61-B181-A442461326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smtClean="0"/>
              <a:pPr rtl="0"/>
              <a:t>7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304800" y="399393"/>
            <a:ext cx="1154143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 Отчет об исполнении решений наблюдательного совета/совета директоров</a:t>
            </a:r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Наблюдательный совет осуществляет свою деятельность в пределах компетенции определенной Законом Республики Казахстан «О государственном имуществе», а также в порядке, утвержденном постановлением </a:t>
            </a:r>
            <a:r>
              <a:rPr lang="ru-RU" sz="1200" dirty="0" err="1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акимата</a:t>
            </a:r>
            <a:r>
              <a:rPr lang="ru-RU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Алматы от 26 декабря 2017 года № 4/568. </a:t>
            </a:r>
          </a:p>
          <a:p>
            <a:r>
              <a:rPr lang="ru-RU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течении 2022 года проведено 5 заседаний на которых были рассмотрены такие вопросы как: </a:t>
            </a:r>
          </a:p>
          <a:p>
            <a:pPr lvl="0"/>
            <a:r>
              <a:rPr lang="x-none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классификатора внутренних документов КГП на ПХВ Городская поликлиника № 24» Управления общественного здоровья города Алматы.</a:t>
            </a:r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x-none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рассмотрении проекта коллективного договора КГП на ПХВ Городская поликлиника № 24» Управления общественного здоровья города Алматы на 2022-2026 годы.</a:t>
            </a:r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x-none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прейскуранта цен на предоставление платных медицинских услуг (помощи).</a:t>
            </a:r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x-none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внедрении принципов корпоративного управления в КГП на ПХВ Городская поликлиника № 24» Управления общественного здоровья города Алматы.</a:t>
            </a:r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x-none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плана работы Наблюдательного совета КГП на ПХВ Городская поликлиника № 24» Управления общественного здоровья города Алматы на 2022 год.</a:t>
            </a:r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x-none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стратегического плана на ПХВ Городская поликлиника № 24» Управления общественного здоровья города Алматы на 2022-2024 годы.</a:t>
            </a:r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x-none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предварительном утверждении годовой финансовой отчетности КГП на ПХВ «Городская поликлиника № 24» Управления общественного здоровья города Алматы за год закончившийся 31 декабря 2021 года.</a:t>
            </a:r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x-none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согласовании проекта отчета о выполнении плана развития КГП на ПХВ «Городская поликлиника № 24» Управления общественного здоровья города Алматы на 2017-2021 годы (по итогам 2021 года).</a:t>
            </a:r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x-none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организационной структуры ГКП на ПХВ «Городская поликлиника № 24» Управления общественного здоровья города Алматы.</a:t>
            </a:r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x-none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назначении комплаенс-офицера, определении срока полномочий, размера и условий оплаты труда и премирования.</a:t>
            </a:r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x-none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некоторых вопросах оказания медицинской помощи лицам, содержащимся в следственных изоляторах и учреждениях уголовно-исполнительной (пенитенциарной) системы.</a:t>
            </a:r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x-none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досрочном прекращении полномочий члена Наблюдательного совета.</a:t>
            </a:r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x-none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полугодовом уточнении Плана развития ГКП на ПХВ «Городская поликлиника № 24» Управления общественного здоровья города Алматы на 2022-2026 годы (2022 год).</a:t>
            </a:r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x-none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ежегодном уточнении Плана развития ГКП на ПХВ «Городская поликлиника № 24» Управления общественного здоровья города Алматы на 2022-2026 годы (2023 год).</a:t>
            </a:r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x-none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некоторых вопросах внедрения принципов корпоративного управления.</a:t>
            </a:r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членами Наблюдательного совета на проводимых заседаниях даются рекомендации и поручения, в связи с чем на каждом заседании Наблюдательного совета отдельным вопросом рассматривается исполнение поручений Наблюдательного совета. </a:t>
            </a:r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в течении 2022 года Наблюдательным советом были такие поручения как: </a:t>
            </a:r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x-none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усилить работу, а также принять меры по внедрению принципов корпоративного управления в КГП на ПХВ Городская поликлиника № 24» Управления общественного здоровья города Алматы; </a:t>
            </a:r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x-none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организацию проведения семинаров, конференций, совещаний, форумов, тренингов по корпоративному управлению для членов и секретаря Наблюдательного совета, а также работников администрации</a:t>
            </a:r>
            <a:r>
              <a:rPr lang="x-none" sz="1200" i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x-none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x-none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принять иные меры вытекающие из настоящего решения, в том числе по совершенствованию системы корпоративного управления.</a:t>
            </a:r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x-none" sz="12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целом поручения Наблюдательного совета, Исполнительным органом Городской поликлиники № 24 исполняются.</a:t>
            </a:r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8362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8</a:t>
            </a:fld>
            <a:endParaRPr lang="ru-RU" noProof="0"/>
          </a:p>
        </p:txBody>
      </p:sp>
      <p:sp>
        <p:nvSpPr>
          <p:cNvPr id="17" name="Заголовок 14">
            <a:extLst>
              <a:ext uri="{FF2B5EF4-FFF2-40B4-BE49-F238E27FC236}">
                <a16:creationId xmlns:a16="http://schemas.microsoft.com/office/drawing/2014/main" xmlns="" id="{11123242-1802-4890-85C8-48524FEB9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775" y="34832"/>
            <a:ext cx="7535149" cy="370166"/>
          </a:xfrm>
        </p:spPr>
        <p:txBody>
          <a:bodyPr rtlCol="0"/>
          <a:lstStyle/>
          <a:p>
            <a:r>
              <a:rPr lang="ru-RU" sz="20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3. ОЦЕНКА КОНКУРЕНТОСПОСОБНОСТИ ПРЕДПРИЯТИЯ</a:t>
            </a:r>
          </a:p>
        </p:txBody>
      </p:sp>
      <p:sp>
        <p:nvSpPr>
          <p:cNvPr id="18" name="объект 7" descr="Бежевый прямоугольник">
            <a:extLst>
              <a:ext uri="{FF2B5EF4-FFF2-40B4-BE49-F238E27FC236}">
                <a16:creationId xmlns:a16="http://schemas.microsoft.com/office/drawing/2014/main" xmlns="" id="{1E04C292-AE6A-4666-9EA6-9D87F84CB793}"/>
              </a:ext>
            </a:extLst>
          </p:cNvPr>
          <p:cNvSpPr/>
          <p:nvPr/>
        </p:nvSpPr>
        <p:spPr bwMode="white">
          <a:xfrm flipV="1">
            <a:off x="759774" y="274443"/>
            <a:ext cx="7535150" cy="101178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67927" y="404998"/>
            <a:ext cx="1148218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x-none" sz="1400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3.1. КЛЮЧЕВЫЕ ПОКАЗАТЕЛИ ДЕЯТЕЛЬНОСТИ (ПО ПЛАНУ </a:t>
            </a:r>
            <a:r>
              <a:rPr lang="x-none" sz="1400" b="1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РАЗВИТИЯ)</a:t>
            </a:r>
            <a:r>
              <a:rPr lang="ru-RU" sz="1400" b="1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ДОСТИЖЕНИЯ </a:t>
            </a:r>
            <a:r>
              <a:rPr lang="ru-RU" sz="1400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 ГОСУДАРСТВЕННОЙ </a:t>
            </a:r>
            <a:endParaRPr lang="ru-RU" sz="1400" b="1" dirty="0" smtClean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lang="ru-RU" sz="1400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ЗДРАВООХРАНЕНИЯ </a:t>
            </a:r>
            <a:r>
              <a:rPr lang="ru-RU" sz="1400" b="1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400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 НА 2020 – 2025 ГОДЫ, ПО ИТОГАМ 2022 ГОДА</a:t>
            </a:r>
            <a:endParaRPr lang="ru-RU" sz="14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783416"/>
              </p:ext>
            </p:extLst>
          </p:nvPr>
        </p:nvGraphicFramePr>
        <p:xfrm>
          <a:off x="267927" y="975258"/>
          <a:ext cx="11792893" cy="5825197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477845"/>
                <a:gridCol w="1531474"/>
                <a:gridCol w="702092"/>
                <a:gridCol w="666392"/>
                <a:gridCol w="567455"/>
                <a:gridCol w="7847635"/>
              </a:tblGrid>
              <a:tr h="41821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Индикаторы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0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546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Заболеваемость туберкулезом</a:t>
                      </a:r>
                      <a:endParaRPr lang="ru-RU" sz="14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46,5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34,6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25,2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Достигнут.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сравнению с 2021 г. заболеваемость туберкулезом снизилось с 34,6 до 25,2. За 12 месяца впервые выявлено больных туберкулёзом - 9. </a:t>
                      </a:r>
                      <a:endParaRPr lang="ru-RU" sz="14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Эпидемиологическая обстановка по туберкулезу продолжает оставаться напряженной. </a:t>
                      </a:r>
                      <a:endParaRPr lang="ru-RU" sz="14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Запущенных случаев за 2022 г. - 1 (Пациент Кабанов из центра адаптации «Пана», не прикреплен к ГП №24, разбор по случаю имеется).</a:t>
                      </a:r>
                      <a:endParaRPr lang="ru-RU" sz="14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08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смертность населения</a:t>
                      </a:r>
                      <a:endParaRPr lang="ru-RU" sz="14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8,9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Достигнут.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Умерло за 2022 г. 299 человек против 294 в 2021 г. Показатель общей смертности составил 8,3 на 1000 населения по сравнению с 2021 годом на одном уровне.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структуре причин, приведших к смерти, преобладают заболевания ЦВЗ (18 %), БСК (23% ); заболевания органов дыхания (33%).</a:t>
                      </a:r>
                      <a:endParaRPr lang="ru-RU" sz="13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2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Материнская смертность </a:t>
                      </a:r>
                      <a:endParaRPr lang="ru-RU" sz="14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16,8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Достигнут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отчетном году случаев материнской смертности не зафиксировано.</a:t>
                      </a:r>
                      <a:endParaRPr lang="ru-RU" sz="14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7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Младенческая смертность </a:t>
                      </a:r>
                      <a:endParaRPr lang="ru-RU" sz="14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9,9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Достигнут.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отчетном году зафиксировано 2 случая младенческой смертности. Причины не предотвратимые на уровне ПМСП. </a:t>
                      </a:r>
                      <a:endParaRPr lang="ru-RU" sz="14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61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Смертность от болезней системы кровообращения (БСК) на 100 тыс. населения</a:t>
                      </a:r>
                      <a:endParaRPr lang="ru-RU" sz="12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243,2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176,6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167,8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Достигнут.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умерло от БСК 61 человек. В сравнении с 2021 г. отмечается снижение показателя смертности с 176,6 до 167,8 на 100 тыс. населения. В среднем 9,5%</a:t>
                      </a:r>
                      <a:endParaRPr lang="ru-RU" sz="14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64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Смертность от туберкулеза</a:t>
                      </a:r>
                      <a:endParaRPr lang="ru-RU" sz="14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Достигнут. 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12 месяцев 2022 г. умерли - 2. Пациенты обращались и поступали в стационар крайне тяжелом состоянии, умершие не имели постоянного место жительство, не работали, за медицинской помощью не обращались. 1из них имел сопутствующие заболевание В20</a:t>
                      </a:r>
                      <a:endParaRPr lang="ru-RU" sz="14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241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9</a:t>
            </a:fld>
            <a:endParaRPr lang="ru-RU" noProof="0"/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161780"/>
              </p:ext>
            </p:extLst>
          </p:nvPr>
        </p:nvGraphicFramePr>
        <p:xfrm>
          <a:off x="118376" y="760753"/>
          <a:ext cx="11727862" cy="5123410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819173"/>
                <a:gridCol w="2521782"/>
                <a:gridCol w="580234"/>
                <a:gridCol w="1458410"/>
                <a:gridCol w="787078"/>
                <a:gridCol w="5561185"/>
              </a:tblGrid>
              <a:tr h="15773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Смертность от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злокачественных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новообразований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Достигнут.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12 месяцев 2022 г. умерло 15 чел., показатель смертности – 42,1 на 100 тыс. населения.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2021 г. 18 сл. – 52,2 на 100 тыс. нас. Отмечается снижение показателя смертности от злокачественных новообразований на 8%.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42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Ранняя </a:t>
                      </a:r>
                      <a:r>
                        <a:rPr lang="ru-RU" sz="1600" dirty="0" err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выявляемость</a:t>
                      </a: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злокачественных новообразований (1-2 стадия)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61,0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80,6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88,6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Достигнут. 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впервые выявленных больных ЗН </a:t>
                      </a:r>
                      <a:r>
                        <a:rPr lang="en-US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 c</a:t>
                      </a:r>
                      <a:r>
                        <a:rPr lang="ru-RU" sz="1600" dirty="0" err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тадии</a:t>
                      </a: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12 месяцев 2022 г. составило 31 чел – 88,6%. Впервые взято 31 чел. В 2021 г. выявлено 25 сл. – 80,6%, впервые взято - 25чел. По сравнению 2021 годом </a:t>
                      </a:r>
                      <a:r>
                        <a:rPr lang="ru-RU" sz="1600" dirty="0" err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выявляемость</a:t>
                      </a: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увеличилось на 9%.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67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прикрепленного населения на 1 ВОП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1580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1660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Достигнут.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прикрепленного населения на 1 ВОП в среднем 1660 человек.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51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Соотношение средней заработной платы врачей к средней заработной плате в экономике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1,45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Достигнут.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 заработная плата врача за 2022 г. –360 040,92 тенге.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ЗП за 2022 г. в РК - 246 890 </a:t>
                      </a:r>
                      <a:r>
                        <a:rPr lang="ru-RU" sz="1600" dirty="0" err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тг</a:t>
                      </a: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233" marR="2423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431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10</a:t>
            </a:fld>
            <a:endParaRPr lang="ru-RU" noProof="0"/>
          </a:p>
        </p:txBody>
      </p:sp>
      <p:sp>
        <p:nvSpPr>
          <p:cNvPr id="6" name="Заголовок 14">
            <a:extLst>
              <a:ext uri="{FF2B5EF4-FFF2-40B4-BE49-F238E27FC236}">
                <a16:creationId xmlns:a16="http://schemas.microsoft.com/office/drawing/2014/main" xmlns="" id="{11123242-1802-4890-85C8-48524FEB9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4689" y="109926"/>
            <a:ext cx="5283808" cy="323217"/>
          </a:xfrm>
        </p:spPr>
        <p:txBody>
          <a:bodyPr rtlCol="0"/>
          <a:lstStyle/>
          <a:p>
            <a:pPr algn="ctr"/>
            <a:r>
              <a:rPr lang="ru-RU" sz="20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10 индикаторов достигнуты 10 –100%.</a:t>
            </a:r>
          </a:p>
        </p:txBody>
      </p:sp>
      <p:sp>
        <p:nvSpPr>
          <p:cNvPr id="7" name="объект 7" descr="Бежевый прямоугольник">
            <a:extLst>
              <a:ext uri="{FF2B5EF4-FFF2-40B4-BE49-F238E27FC236}">
                <a16:creationId xmlns:a16="http://schemas.microsoft.com/office/drawing/2014/main" xmlns="" id="{1E04C292-AE6A-4666-9EA6-9D87F84CB793}"/>
              </a:ext>
            </a:extLst>
          </p:cNvPr>
          <p:cNvSpPr/>
          <p:nvPr/>
        </p:nvSpPr>
        <p:spPr bwMode="white">
          <a:xfrm flipV="1">
            <a:off x="3084689" y="387423"/>
            <a:ext cx="5202784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ru-RU" dirty="0">
              <a:solidFill>
                <a:srgbClr val="097D0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517" y="520860"/>
            <a:ext cx="10532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3.2.ОСНОВНЫЕ МЕДИКО-ЭКОНОМИЧЕСКИЕ ПОКАЗАТЕЛИ </a:t>
            </a:r>
            <a:r>
              <a:rPr lang="ru-RU" sz="1600" b="1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КОЭФФИЦИЕНТЫ  </a:t>
            </a:r>
            <a:r>
              <a:rPr lang="ru-RU" sz="1600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ЕСТЕСТВЕННОГО ДВИЖЕНИЯ НАСЕЛЕНИЯ (ЗА 2019-2021 ГГ).</a:t>
            </a:r>
            <a:endParaRPr lang="ru-RU" sz="16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42727"/>
              </p:ext>
            </p:extLst>
          </p:nvPr>
        </p:nvGraphicFramePr>
        <p:xfrm>
          <a:off x="312517" y="1193352"/>
          <a:ext cx="11227443" cy="1524000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2092444"/>
                <a:gridCol w="921901"/>
                <a:gridCol w="1027489"/>
                <a:gridCol w="1201197"/>
                <a:gridCol w="790201"/>
                <a:gridCol w="978669"/>
                <a:gridCol w="1388529"/>
                <a:gridCol w="790201"/>
                <a:gridCol w="972992"/>
                <a:gridCol w="1063820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Естественный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прирост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Рождаемость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Смертность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8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8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8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8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8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8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8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г.Алматы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11,5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10,7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10,6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12,6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19,1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18,7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6,8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6,73</a:t>
                      </a:r>
                      <a:endParaRPr lang="ru-RU" sz="18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 №24</a:t>
                      </a:r>
                      <a:endParaRPr lang="ru-RU" sz="18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20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</a:t>
                      </a:r>
                      <a:endParaRPr lang="ru-RU" sz="18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20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</a:t>
                      </a:r>
                      <a:endParaRPr lang="ru-RU" sz="18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20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</a:t>
                      </a:r>
                      <a:endParaRPr lang="ru-RU" sz="18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</a:t>
                      </a:r>
                      <a:endParaRPr lang="ru-RU" sz="18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</a:t>
                      </a:r>
                      <a:endParaRPr lang="ru-RU" sz="18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12,1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8,9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6,15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20862" y="2805069"/>
            <a:ext cx="11019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Демографические показатели поликлиники за отчетный год без явной отрицательной динамики -</a:t>
            </a:r>
            <a:r>
              <a:rPr lang="kk-KZ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естественный прирост населения снизился на 48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за счет умеренного снижения рождаемости, смертность со сравнением предыдущим годом держится на одном уровне. </a:t>
            </a:r>
            <a:endParaRPr lang="ru-RU" dirty="0">
              <a:solidFill>
                <a:srgbClr val="097D0E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542761"/>
              </p:ext>
            </p:extLst>
          </p:nvPr>
        </p:nvGraphicFramePr>
        <p:xfrm>
          <a:off x="404882" y="4093115"/>
          <a:ext cx="11135077" cy="1416436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2016510"/>
                <a:gridCol w="1723220"/>
                <a:gridCol w="1495228"/>
                <a:gridCol w="1636893"/>
                <a:gridCol w="1636893"/>
                <a:gridCol w="1410008"/>
                <a:gridCol w="1216325"/>
              </a:tblGrid>
              <a:tr h="35410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dirty="0"/>
                        <a:t>Наименование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dirty="0"/>
                        <a:t>Заболеваемость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dirty="0"/>
                        <a:t>Смертность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41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 dirty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 dirty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10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dirty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Алматы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 dirty="0" smtClean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260,1</a:t>
                      </a:r>
                      <a:r>
                        <a:rPr lang="ru-RU" b="1" dirty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 dirty="0" smtClean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243,2</a:t>
                      </a:r>
                      <a:r>
                        <a:rPr lang="ru-RU" b="1" dirty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 dirty="0" smtClean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222,5</a:t>
                      </a:r>
                      <a:r>
                        <a:rPr lang="ru-RU" b="1" dirty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 dirty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 dirty="0" smtClean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183,4</a:t>
                      </a:r>
                      <a:r>
                        <a:rPr lang="ru-RU" b="1" dirty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 dirty="0" smtClean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192,1</a:t>
                      </a:r>
                      <a:r>
                        <a:rPr lang="ru-RU" b="1" dirty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10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dirty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 №24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229,5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 dirty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 dirty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 dirty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 dirty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 dirty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04882" y="3726091"/>
            <a:ext cx="3622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заболеваемости БСК</a:t>
            </a:r>
            <a:endParaRPr lang="ru-RU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4882" y="5752618"/>
            <a:ext cx="11135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деятельности кардиологической службы остаются на стабильных цифрах без выраженной отрицательной динамики. Отмечается снижение показателя смертности с 176,7 в 2021 г. до 167,8 в 2022 г.</a:t>
            </a:r>
          </a:p>
        </p:txBody>
      </p:sp>
    </p:spTree>
    <p:extLst>
      <p:ext uri="{BB962C8B-B14F-4D97-AF65-F5344CB8AC3E}">
        <p14:creationId xmlns:p14="http://schemas.microsoft.com/office/powerpoint/2010/main" val="422469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11</a:t>
            </a:fld>
            <a:endParaRPr lang="ru-RU" noProof="0"/>
          </a:p>
        </p:txBody>
      </p:sp>
      <p:sp>
        <p:nvSpPr>
          <p:cNvPr id="6" name="TextBox 5"/>
          <p:cNvSpPr txBox="1"/>
          <p:nvPr/>
        </p:nvSpPr>
        <p:spPr>
          <a:xfrm>
            <a:off x="416689" y="266217"/>
            <a:ext cx="8549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заболеваемости и смертности от злокачественных </a:t>
            </a:r>
            <a:r>
              <a:rPr lang="ru-RU" b="1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новообразований</a:t>
            </a:r>
            <a:endParaRPr lang="ru-RU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33305"/>
              </p:ext>
            </p:extLst>
          </p:nvPr>
        </p:nvGraphicFramePr>
        <p:xfrm>
          <a:off x="526759" y="841733"/>
          <a:ext cx="11175246" cy="1288008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1888539"/>
                <a:gridCol w="1686872"/>
                <a:gridCol w="1526429"/>
                <a:gridCol w="1597737"/>
                <a:gridCol w="1597737"/>
                <a:gridCol w="1456236"/>
                <a:gridCol w="1421696"/>
              </a:tblGrid>
              <a:tr h="322002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Заболеваемость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Смертность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20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20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  <a:endParaRPr lang="ru-RU" sz="20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20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20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  <a:endParaRPr lang="ru-RU" sz="20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20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0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г.Алматы</a:t>
                      </a:r>
                      <a:endParaRPr lang="ru-RU" sz="20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232,8</a:t>
                      </a:r>
                      <a:endParaRPr lang="ru-RU" sz="20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224,2</a:t>
                      </a:r>
                      <a:endParaRPr lang="ru-RU" sz="20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191,9</a:t>
                      </a:r>
                      <a:endParaRPr lang="ru-RU" sz="20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68,8</a:t>
                      </a:r>
                      <a:endParaRPr lang="ru-RU" sz="20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78,8</a:t>
                      </a:r>
                      <a:endParaRPr lang="ru-RU" sz="20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80,8</a:t>
                      </a:r>
                      <a:endParaRPr lang="ru-RU" sz="20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0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 №24</a:t>
                      </a:r>
                      <a:endParaRPr lang="ru-RU" sz="20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277,7</a:t>
                      </a:r>
                      <a:endParaRPr lang="ru-RU" sz="20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220,4</a:t>
                      </a:r>
                      <a:endParaRPr lang="ru-RU" sz="20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189,9</a:t>
                      </a:r>
                      <a:endParaRPr lang="ru-RU" sz="20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42,1</a:t>
                      </a:r>
                      <a:endParaRPr lang="ru-RU" sz="20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52,2</a:t>
                      </a:r>
                      <a:endParaRPr lang="ru-RU" sz="20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92,7</a:t>
                      </a:r>
                      <a:endParaRPr lang="ru-RU" sz="20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26759" y="2335925"/>
            <a:ext cx="104667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Отмечается рост заболеваемости с 220,4 в 2021 г. до 277,7 в 2022 г. на 100 </a:t>
            </a:r>
            <a:r>
              <a:rPr lang="ru-RU" dirty="0" err="1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тыс.нас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то же время, рост </a:t>
            </a:r>
            <a:endParaRPr lang="ru-RU" dirty="0" smtClean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заболеваемости 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 качественным проведением </a:t>
            </a:r>
            <a:r>
              <a:rPr lang="ru-RU" dirty="0" err="1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скрининговых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исследовании для раннего выявления </a:t>
            </a:r>
            <a:endParaRPr lang="ru-RU" dirty="0" smtClean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злокачественных 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новообразовании визуальных локализации, показатель смертности уменьшился </a:t>
            </a:r>
            <a:endParaRPr lang="ru-RU" dirty="0" smtClean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г. до 42,1 с 52,2 в 2021 г.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6759" y="3631754"/>
            <a:ext cx="3808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Впервые выявленные больные </a:t>
            </a:r>
            <a:r>
              <a:rPr lang="ru-RU" b="1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</a:t>
            </a:r>
            <a:endParaRPr lang="ru-RU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552204"/>
              </p:ext>
            </p:extLst>
          </p:nvPr>
        </p:nvGraphicFramePr>
        <p:xfrm>
          <a:off x="526759" y="4128611"/>
          <a:ext cx="11175245" cy="1288340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2200785"/>
                <a:gridCol w="1422164"/>
                <a:gridCol w="1408986"/>
                <a:gridCol w="1495743"/>
                <a:gridCol w="1495743"/>
                <a:gridCol w="1575912"/>
                <a:gridCol w="1575912"/>
              </a:tblGrid>
              <a:tr h="32208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 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стадии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 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стадии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20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0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г.Алматы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65,6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61,5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59,8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8,9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10,4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0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 №24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63,6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73,1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60,3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8,8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26759" y="5588908"/>
            <a:ext cx="91770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динамике за три года отмечается улучшение </a:t>
            </a:r>
            <a:r>
              <a:rPr lang="ru-RU" dirty="0" err="1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выявляемости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онкологических заболеваний </a:t>
            </a:r>
            <a:endParaRPr lang="ru-RU" dirty="0" smtClean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ранних стадиях, снижение запущенных форм 4 стадии.  </a:t>
            </a:r>
          </a:p>
          <a:p>
            <a:endParaRPr lang="ru-RU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03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12</a:t>
            </a:fld>
            <a:endParaRPr lang="ru-RU" noProof="0"/>
          </a:p>
        </p:txBody>
      </p:sp>
      <p:sp>
        <p:nvSpPr>
          <p:cNvPr id="6" name="TextBox 5"/>
          <p:cNvSpPr txBox="1"/>
          <p:nvPr/>
        </p:nvSpPr>
        <p:spPr>
          <a:xfrm>
            <a:off x="1162464" y="525584"/>
            <a:ext cx="104133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удельного веса больных ЗН живущих 5 и более </a:t>
            </a:r>
            <a:r>
              <a:rPr lang="ru-RU" sz="2800" b="1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endParaRPr lang="ru-RU" sz="2800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303927"/>
              </p:ext>
            </p:extLst>
          </p:nvPr>
        </p:nvGraphicFramePr>
        <p:xfrm>
          <a:off x="792227" y="1427335"/>
          <a:ext cx="11054011" cy="1357456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2946269"/>
                <a:gridCol w="2946269"/>
                <a:gridCol w="2946269"/>
                <a:gridCol w="2215204"/>
              </a:tblGrid>
              <a:tr h="33936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93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3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b="1" dirty="0" err="1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г.Алматы</a:t>
                      </a:r>
                      <a:endParaRPr lang="ru-RU" b="1" dirty="0">
                        <a:solidFill>
                          <a:srgbClr val="097D0E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 dirty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 dirty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 dirty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3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b="1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 №24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 dirty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 dirty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b="1" dirty="0">
                          <a:solidFill>
                            <a:srgbClr val="097D0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6189" y="3345084"/>
            <a:ext cx="1125481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видно из таблицы, удельный вес больных злокачественными новообразованиями живущих 5 </a:t>
            </a:r>
            <a:r>
              <a:rPr lang="ru-RU" sz="2000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  <a:p>
            <a:r>
              <a:rPr lang="ru-RU" sz="2000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более остается на одном уровне и выше городских показателей. </a:t>
            </a:r>
          </a:p>
          <a:p>
            <a:r>
              <a:rPr lang="ru-RU" sz="20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Учитывая географическое расположение поликлиники на границе с </a:t>
            </a:r>
            <a:r>
              <a:rPr lang="ru-RU" sz="2000" dirty="0" err="1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Алматинской</a:t>
            </a:r>
            <a:r>
              <a:rPr lang="ru-RU" sz="20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 пациенты </a:t>
            </a:r>
            <a:endParaRPr lang="ru-RU" sz="2000" dirty="0" smtClean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целях получения медицинской помощи в условиях городского онкологического диспансера </a:t>
            </a:r>
            <a:endParaRPr lang="ru-RU" sz="2000" dirty="0" smtClean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прикрепляются </a:t>
            </a:r>
            <a:r>
              <a:rPr lang="ru-RU" sz="20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уже запущенными формами злокачественных новообразований, </a:t>
            </a:r>
            <a:endParaRPr lang="ru-RU" sz="2000" dirty="0" smtClean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000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росту смертности.</a:t>
            </a:r>
          </a:p>
        </p:txBody>
      </p:sp>
    </p:spTree>
    <p:extLst>
      <p:ext uri="{BB962C8B-B14F-4D97-AF65-F5344CB8AC3E}">
        <p14:creationId xmlns:p14="http://schemas.microsoft.com/office/powerpoint/2010/main" val="146595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13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492512" y="107595"/>
            <a:ext cx="67623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Показатели заболеваемости и смертности  туберкулезом.</a:t>
            </a:r>
            <a:endParaRPr lang="ru-RU" dirty="0">
              <a:solidFill>
                <a:srgbClr val="097D0E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220873"/>
              </p:ext>
            </p:extLst>
          </p:nvPr>
        </p:nvGraphicFramePr>
        <p:xfrm>
          <a:off x="492512" y="507705"/>
          <a:ext cx="11083248" cy="2568458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1507688"/>
                <a:gridCol w="772363"/>
                <a:gridCol w="772363"/>
                <a:gridCol w="772363"/>
                <a:gridCol w="772363"/>
                <a:gridCol w="772363"/>
                <a:gridCol w="772363"/>
                <a:gridCol w="772363"/>
                <a:gridCol w="772363"/>
                <a:gridCol w="772363"/>
                <a:gridCol w="772363"/>
                <a:gridCol w="925965"/>
                <a:gridCol w="925965"/>
              </a:tblGrid>
              <a:tr h="529106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ПМСП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Заболеваемость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Распространённость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Смертность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05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7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ФП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Аб.ч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ФП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Аб.ч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ФП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Аб.ч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ФП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Аб.ч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ФП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Аб.ч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ФП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Аб.ч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65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 №24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34,4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25,2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66,0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50,3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19125" algn="l"/>
                        </a:tabLs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19125" algn="l"/>
                        </a:tabLs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41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Турк</a:t>
                      </a: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р-он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26,6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31,4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37,4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41.4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34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Алматы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23,1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462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22,6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482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29,9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597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29,0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618</a:t>
                      </a:r>
                      <a:endParaRPr lang="ru-RU" sz="18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8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92512" y="3125674"/>
            <a:ext cx="11083248" cy="3358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сравнению с 2021 г. заболеваемость понизились  среди населения обслуживаемой ГП № 24. </a:t>
            </a:r>
            <a:endParaRPr lang="ru-RU" sz="15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12 месяца впервые выявлено больных туберкулёзом - по РПН-9-25,2%.  Из них при медицинском осмотре 7-75%, по обращаемости -2-25%.  Из впервые выявленных БК+3-33,3%, </a:t>
            </a:r>
            <a:r>
              <a:rPr lang="en-US" sz="1500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CV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-2-22,2%. Зарегистрированных случаев повторного заболевания (Рецидива)- 9. Отмечается снижение распространённости ТБ  по сравнению с 2021 годом на 16,4%.</a:t>
            </a:r>
            <a:endParaRPr lang="ru-RU" sz="15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Эпидемиологическая обстановка по туберкулезу продолжает оставаться напряженной. </a:t>
            </a:r>
            <a:endParaRPr lang="ru-RU" sz="1500" dirty="0">
              <a:solidFill>
                <a:srgbClr val="097D0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 12 </a:t>
            </a:r>
            <a:r>
              <a:rPr lang="ru-RU" sz="1500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мес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2022г. выявлены 23 активных больных, из них с туберкулезом органов дыхания у подростков - 0, внелегочная форма туберкулеза (</a:t>
            </a:r>
            <a:r>
              <a:rPr lang="ru-RU" sz="1500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тубспондилит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у подростков-1, с туберкулезом у детей - 0. Заболеваемость составила 9-25,2%  на 100 тыс. Запущенных случаев за 2022-1(Неизвестный Кабанов из центра адаптации «Пана», нет прикрепления, разбор по случаю имеется).Из общего числа впервые взятых больных туберкулезом деструктивных форм в 2022 году 2 (5,5%). При анализе случаев заболеваемости из 23,  вновь зарегистрированных с туберкулезом при </a:t>
            </a:r>
            <a:r>
              <a:rPr lang="ru-RU" sz="1500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профосмотре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(рецидив) выявлено – 9 (25,2 %) .Из 23 пациентов с выявленным туберкулезом только 3 пациентов постоянно проживали и прикреплены на территории обслуживания, 6-человек взяты по месту фактического проживания. В остальных    случаях пациентов проживающие в центре адаптации «Пана»-14 чел. , независимо от длительности проживания, были взяты на учет и регистрировались, как активные больные (согласно приказа МЗ РК №214 от 30.11.2020. «О некоторых вопросах по борьбе с туберкулезом»).</a:t>
            </a:r>
            <a:endParaRPr lang="ru-RU" sz="1500" dirty="0">
              <a:solidFill>
                <a:srgbClr val="097D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87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14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524718" y="150390"/>
            <a:ext cx="10957367" cy="6446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14 человек имели РПН-4 (ГП№13, ТОО </a:t>
            </a:r>
            <a:r>
              <a:rPr lang="ru-RU" sz="1500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Макиза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Алматинск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область, ГП№17), а остальные 10-человек не имели РПН. Из 14 пациентов умерли в стационаре-6 (от других причин-3), вылечились-2(Мельников и Левкин) ,  в данное время получает лечение-7 человек ( из них 4-человек находится в стационаре, 1-получает лечение центре адаптации «Пана»(Айтбаев), 2-продолжает лечение через НКЛ ГП№24 (Нургалиев и </a:t>
            </a:r>
            <a:r>
              <a:rPr lang="ru-RU" sz="1500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Айдарова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-прикреплены в ГП№24 и получает </a:t>
            </a:r>
            <a:r>
              <a:rPr lang="ru-RU" sz="1500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соц.помощь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500" dirty="0">
              <a:solidFill>
                <a:srgbClr val="097D0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kk-KZ" sz="1500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1 А группе </a:t>
            </a:r>
            <a:r>
              <a:rPr lang="kk-KZ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сего взято на Д учет-17., из них</a:t>
            </a:r>
            <a:r>
              <a:rPr lang="kk-KZ" sz="1500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рецидив -3 из них 1 (ЛПП), 2 поздний рецидив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Снято-13, из них переведено во 2 группу-4 (</a:t>
            </a:r>
            <a:r>
              <a:rPr lang="ru-RU" sz="1500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Бурянкова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kk-KZ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Медетбаева Ардак, Левкин, Конысбаев, 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1 В группу переведен-4-Машаров,Молдабаев, </a:t>
            </a:r>
            <a:r>
              <a:rPr lang="ru-RU" sz="1500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Садуакасов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Н-</a:t>
            </a:r>
            <a:r>
              <a:rPr lang="ru-RU" sz="1500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Белесбаев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переведен в другую поликлинику по городу-2(№35-1- </a:t>
            </a:r>
            <a:r>
              <a:rPr lang="ru-RU" sz="1500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Ердалиев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ГП№25-1. </a:t>
            </a:r>
            <a:r>
              <a:rPr lang="ru-RU" sz="1500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Езмуханова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 умерли-3,  от других причин-1 –</a:t>
            </a:r>
            <a:r>
              <a:rPr lang="ru-RU" sz="1500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Сагимов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),умер от ТВС-2. </a:t>
            </a:r>
            <a:r>
              <a:rPr lang="ru-RU" sz="1500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Шушеначев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Оразов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Состоит на конец квартала—</a:t>
            </a:r>
            <a:r>
              <a:rPr lang="kk-KZ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 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пациентов.</a:t>
            </a:r>
            <a:endParaRPr lang="ru-RU" sz="1500" dirty="0">
              <a:solidFill>
                <a:srgbClr val="097D0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1 В группе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всего взято на Д учет-5-Саитов А, </a:t>
            </a:r>
            <a:r>
              <a:rPr lang="kk-KZ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Нейзвестный Кабанов , Соловьев Олег,Черемных переведен из другой поликилиники (ГП17-1Мельников Олег),рецидив-1 Машаров   Александр</a:t>
            </a:r>
            <a:endParaRPr lang="ru-RU" sz="1500" dirty="0">
              <a:solidFill>
                <a:srgbClr val="097D0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Всего снято с Д учета- </a:t>
            </a:r>
            <a:r>
              <a:rPr lang="kk-KZ" sz="1500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пациентов, из них </a:t>
            </a:r>
            <a:r>
              <a:rPr lang="ru-RU" sz="1500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8-переведен во 2 гр. </a:t>
            </a:r>
            <a:r>
              <a:rPr lang="kk-KZ" sz="1500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kk-KZ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Жаймаева Жадыра, Попов Александр, Попова Наталья,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Койшыбаев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Ергали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Котелевич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Владимир,</a:t>
            </a:r>
            <a:r>
              <a:rPr lang="kk-KZ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Тюнин Тимофей), Лукин Николай –перевод в другую поликлиниу№32, умерли —5, Акопиян Юрий , Нейзвестный Кабанов ,Какалов, Белесбаев ,  Соловьев О, также снят с ДУ с отрывом Донбаев Балкыбек) </a:t>
            </a:r>
            <a:r>
              <a:rPr lang="ru-RU" sz="1500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Состоит на конец квартала— 10 </a:t>
            </a:r>
            <a:r>
              <a:rPr lang="kk-KZ" sz="1500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пациента.  </a:t>
            </a:r>
            <a:endParaRPr lang="ru-RU" sz="1500" dirty="0">
              <a:solidFill>
                <a:srgbClr val="097D0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Состояние на начало   по  </a:t>
            </a:r>
            <a:r>
              <a:rPr lang="en-US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группе -2</a:t>
            </a:r>
            <a:r>
              <a:rPr lang="kk-KZ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kk-KZ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Всего взято на учет за данный период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14, из них 1 прибыли-2, (Карагандинская и Алматинская область).</a:t>
            </a:r>
            <a:endParaRPr lang="ru-RU" sz="1500" dirty="0">
              <a:solidFill>
                <a:srgbClr val="097D0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Выздоровление снято с учета 2гр</a:t>
            </a:r>
            <a:r>
              <a:rPr lang="kk-KZ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сроку-14, 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них переведено в другую поликлинику-</a:t>
            </a:r>
            <a:r>
              <a:rPr lang="kk-KZ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(Буренкова  в ГП№25)</a:t>
            </a:r>
            <a:r>
              <a:rPr lang="kk-KZ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RU" sz="1500" dirty="0">
              <a:solidFill>
                <a:srgbClr val="097D0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Выехало из города  - 0. </a:t>
            </a:r>
            <a:r>
              <a:rPr lang="ru-RU" sz="1500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конец отчётного периода по 2-группе состоят-22 больных.</a:t>
            </a:r>
            <a:endParaRPr lang="ru-RU" sz="1500" dirty="0">
              <a:solidFill>
                <a:srgbClr val="097D0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500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0 группе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взяты-5, сняты-4, 1 переведен в 1Агруппу(</a:t>
            </a:r>
            <a:r>
              <a:rPr lang="ru-RU" sz="1500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Садуакасов</a:t>
            </a: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500" dirty="0">
              <a:solidFill>
                <a:srgbClr val="097D0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500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Социальная помощь туберкулёзным больным</a:t>
            </a:r>
            <a:endParaRPr lang="ru-RU" sz="1500" dirty="0">
              <a:solidFill>
                <a:srgbClr val="097D0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Больным получающие амбулаторное, беспрерывное лечение и имеющие городскую прописку с начала года, по месту проживания через райсобесы выделены ежемесячные социальные помощи. </a:t>
            </a:r>
            <a:endParaRPr lang="ru-RU" sz="1500" dirty="0">
              <a:solidFill>
                <a:srgbClr val="097D0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Всего активных больных - 22 из них получают социальную помощь - 6; нет городской прописки - 2; 14 находятся на стационарном лечении; с начала года социальной помощью охвачены - 10 больных, в данное время получают - 6 больных.</a:t>
            </a:r>
            <a:endParaRPr lang="ru-RU" sz="1500" dirty="0">
              <a:solidFill>
                <a:srgbClr val="097D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80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15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689999" y="254643"/>
            <a:ext cx="56033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Выявление туберкулеза методом микроскопии</a:t>
            </a:r>
            <a:endParaRPr lang="ru-RU" dirty="0">
              <a:solidFill>
                <a:srgbClr val="097D0E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151587"/>
              </p:ext>
            </p:extLst>
          </p:nvPr>
        </p:nvGraphicFramePr>
        <p:xfrm>
          <a:off x="689999" y="841793"/>
          <a:ext cx="10653191" cy="2208276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1514560"/>
                <a:gridCol w="1514560"/>
                <a:gridCol w="1407751"/>
                <a:gridCol w="982648"/>
                <a:gridCol w="2454485"/>
                <a:gridCol w="1665163"/>
                <a:gridCol w="1114024"/>
              </a:tblGrid>
              <a:tr h="203153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Исследование мокроты за 12 месяцев 2020 – 2022 г.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3153">
                <a:tc rowSpan="2">
                  <a:txBody>
                    <a:bodyPr/>
                    <a:lstStyle/>
                    <a:p>
                      <a:endParaRPr lang="ru-RU" sz="12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Количество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Кол-во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исследованных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мазков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Из них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 МБТ +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%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2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97D0E"/>
                          </a:solidFill>
                          <a:effectLst/>
                        </a:rPr>
                        <a:t>Обсл</a:t>
                      </a: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</a:rPr>
                        <a:t>. лиц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Из них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МБТ +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%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31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2020 г.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44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4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10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5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2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40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2021 г. 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37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5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13,5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4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1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25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2022 г.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42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4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9,5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8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</a:rPr>
                        <a:t>4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</a:rPr>
                        <a:t>50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7401" y="3217762"/>
            <a:ext cx="1075550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туберкулёза проводится методом бактериоскопии мокроты у лиц с клиническими симптомами, </a:t>
            </a:r>
            <a:endParaRPr lang="kk-KZ" dirty="0" smtClean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дифференцированной </a:t>
            </a:r>
            <a:r>
              <a:rPr lang="kk-KZ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флюорографией и постановкой пробы Манту у детей.</a:t>
            </a:r>
            <a:endParaRPr lang="ru-RU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Бактериоскопия мокроты проводилась 42 исследований (37 – 2021 г.). Из них обследовано 42 человек, </a:t>
            </a:r>
            <a:endParaRPr lang="ru-RU" dirty="0" smtClean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БК+ 4 человека, </a:t>
            </a:r>
            <a:r>
              <a:rPr lang="ru-RU" dirty="0" err="1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выявляемость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составила 9,5%. </a:t>
            </a:r>
          </a:p>
          <a:p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93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16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316374" y="0"/>
            <a:ext cx="11374055" cy="3284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Здоровье матери и ребенка.</a:t>
            </a:r>
            <a:endParaRPr lang="ru-RU" sz="1400" dirty="0">
              <a:solidFill>
                <a:srgbClr val="097D0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Женская консультация ГП№24 оказывает медицинскую помощь женщинам, проживающим в </a:t>
            </a:r>
            <a:r>
              <a:rPr lang="ru-RU" sz="1600" dirty="0" err="1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Турксибском</a:t>
            </a: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районе. Общее женское население – 17 972. Количество женщин фертильного возраста – 8 698. Охват контрацепцией женщин фертильного возраста - 29%. Абсолютные противопоказания к беременности – 92 virgo-5, охвачено контрацепции - 94,5%, подростки - 619. </a:t>
            </a:r>
            <a:endParaRPr lang="ru-RU" sz="14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Поступила под наблюдение женской консультации всего 415, из них до 12 недель - 379-91,3%. Осмотр терапевтом беременных, из числа родивших составил 100% (482 случаев) из них проведен осмотр до 12 недель - 369-76,6%. Принято родов в 2022 г. всего - 471, из них срочных-453-96,1% (2021 г. – 521, срочных 495-95.3%), преждевременных родов в 2022 г. - 18-3,8% (2021 г. - 26-4,9%) отмечается снижение на 1,4%. Двойня - 7 (в 2021 г. - 6). Детей живых родилось - 474, мертвых - 4-8,4%. Количество родов за отчетный период снизилось на 1,0%. Запоздалых родов не было. Материнской смертности нет.</a:t>
            </a:r>
            <a:endParaRPr lang="ru-RU" sz="14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2022 году всего родилось живыми 474 новорожденных, против 523 аналогичного периода 2021 г. </a:t>
            </a:r>
            <a:endParaRPr lang="ru-RU" sz="1400" dirty="0">
              <a:solidFill>
                <a:srgbClr val="097D0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2022 г. отмечается повышение показателей мертворождаемости за счет снижение количество родов составил 0,9% (8,4% - 4случая), в 2021 г. - 7,6% (4 случая), городской показатель - 6,3%, ПНС - 10% городской показатель-7,6%</a:t>
            </a:r>
            <a:endParaRPr lang="ru-RU" sz="1600" dirty="0">
              <a:solidFill>
                <a:srgbClr val="097D0E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124369"/>
              </p:ext>
            </p:extLst>
          </p:nvPr>
        </p:nvGraphicFramePr>
        <p:xfrm>
          <a:off x="352117" y="3284489"/>
          <a:ext cx="11141543" cy="3077659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2263599"/>
                <a:gridCol w="1386178"/>
                <a:gridCol w="1917056"/>
                <a:gridCol w="1589139"/>
                <a:gridCol w="1476527"/>
                <a:gridCol w="516785"/>
                <a:gridCol w="492175"/>
                <a:gridCol w="504480"/>
                <a:gridCol w="455264"/>
                <a:gridCol w="540340"/>
              </a:tblGrid>
              <a:tr h="238125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тела при рождении в граммах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родившихся живыми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родившихся мертвыми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R="71755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0-6 суток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R="71755"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7-27 суток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R="71755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28 суток-1год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R="71755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R="71755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родившихся 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88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смерть наступила в антенатальном периоде</a:t>
                      </a:r>
                      <a:endParaRPr lang="ru-RU" sz="14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смерть наступила в </a:t>
                      </a:r>
                      <a:r>
                        <a:rPr lang="ru-RU" sz="1400" dirty="0" err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интранатальном</a:t>
                      </a:r>
                      <a:r>
                        <a:rPr lang="ru-RU" sz="14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периоде</a:t>
                      </a:r>
                      <a:endParaRPr lang="ru-RU" sz="14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500-  999</a:t>
                      </a:r>
                      <a:endParaRPr lang="ru-RU" sz="16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(700 гр. - 27 </a:t>
                      </a:r>
                      <a:r>
                        <a:rPr lang="ru-RU" sz="1600" b="1" dirty="0" err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</a:t>
                      </a: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., 550 гр.- 25 </a:t>
                      </a:r>
                      <a:r>
                        <a:rPr lang="ru-RU" sz="1600" b="1" dirty="0" err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</a:t>
                      </a: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  <a:endParaRPr lang="ru-RU" sz="16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1000-1499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(1390 гр. –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нед.)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1500-2499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(1890 гр. –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нед.)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 и более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(3780гр)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636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17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591939" y="142319"/>
            <a:ext cx="3114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Официальный мониторинг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rgbClr val="097D0E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080915"/>
              </p:ext>
            </p:extLst>
          </p:nvPr>
        </p:nvGraphicFramePr>
        <p:xfrm>
          <a:off x="358816" y="621141"/>
          <a:ext cx="11487422" cy="1524000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1608880"/>
                <a:gridCol w="1782501"/>
                <a:gridCol w="1273216"/>
                <a:gridCol w="1377387"/>
                <a:gridCol w="1238491"/>
                <a:gridCol w="1250066"/>
                <a:gridCol w="1611749"/>
                <a:gridCol w="1345132"/>
              </a:tblGrid>
              <a:tr h="0">
                <a:tc>
                  <a:txBody>
                    <a:bodyPr/>
                    <a:lstStyle/>
                    <a:p>
                      <a:pPr indent="1111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Мертворождаемость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Ранняя неонатальная смертность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Перинатальная смертность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Поздняя неонатальная смертность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Неонатальная смертность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Постнеонатальная смертность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Младенческая смертность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8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6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9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(без учета новорожденных с ЧММТ)</a:t>
                      </a:r>
                      <a:endParaRPr lang="ru-RU" sz="16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21488" y="2254631"/>
            <a:ext cx="6732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2022 году показатель младенческой смертности равен - 2,1%. </a:t>
            </a:r>
            <a:endParaRPr lang="ru-RU" sz="1600" b="1" dirty="0">
              <a:solidFill>
                <a:srgbClr val="097D0E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8816" y="2733453"/>
            <a:ext cx="4055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Динамика плановой госпитализации</a:t>
            </a:r>
            <a:endParaRPr lang="ru-RU" sz="1600" dirty="0">
              <a:solidFill>
                <a:srgbClr val="097D0E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021511"/>
              </p:ext>
            </p:extLst>
          </p:nvPr>
        </p:nvGraphicFramePr>
        <p:xfrm>
          <a:off x="358816" y="3323347"/>
          <a:ext cx="11487423" cy="1920240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3216930"/>
                <a:gridCol w="1307054"/>
                <a:gridCol w="1252969"/>
                <a:gridCol w="1247336"/>
                <a:gridCol w="1355504"/>
                <a:gridCol w="1553815"/>
                <a:gridCol w="1553815"/>
              </a:tblGrid>
              <a:tr h="180958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09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абс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абс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6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Состояло на учете на начало отчетного периода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1268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12,6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1142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1002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10,02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Направлено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1252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1108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11,08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845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8,45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Госпитализировано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1192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11,92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1057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10,57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778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Отказано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60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415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18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90217" y="318617"/>
            <a:ext cx="11986035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dirty="0" smtClean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x-none" dirty="0" smtClean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</a:t>
            </a:r>
            <a:r>
              <a:rPr lang="x-none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пациентов направленных на местном уровне (городские больницы, родильные дома, санатории) составило за 202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x-none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г. – 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1252</a:t>
            </a:r>
            <a:r>
              <a:rPr lang="x-none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больных (в 202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x-none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г. – 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1108</a:t>
            </a:r>
            <a:r>
              <a:rPr lang="x-none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пациентов), то есть на 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x-none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%, больных 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больше</a:t>
            </a:r>
            <a:r>
              <a:rPr lang="x-none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 сравнении с 202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x-none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г.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x-none" dirty="0" smtClean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</a:t>
            </a:r>
            <a:r>
              <a:rPr lang="x-none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НИИ, НЦ и республиканские клиники на СМП и ВСМП было направленно 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52 </a:t>
            </a:r>
            <a:r>
              <a:rPr lang="x-none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пациента.</a:t>
            </a:r>
            <a:endParaRPr lang="ru-RU" dirty="0">
              <a:solidFill>
                <a:srgbClr val="097D0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7396" y="1325046"/>
            <a:ext cx="102628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 внедрении Программы управления хроническими неинфекционными заболеваниями.</a:t>
            </a:r>
            <a:endParaRPr lang="ru-RU" dirty="0">
              <a:solidFill>
                <a:srgbClr val="097D0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6922" y="1694378"/>
            <a:ext cx="1144884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ПУЗ – это Программа, направленная на снижение затрат здравоохранения и улучшения качества жизни лиц с хроническими заболеваниями путем предотвращения или минимизации последствий заболевания с помощью интегрированной помощи. 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Поддержка </a:t>
            </a:r>
            <a:r>
              <a:rPr lang="ru-RU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самоменеджмента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это помощь, которую медицинские работники оказывают пациентам и их </a:t>
            </a:r>
            <a:r>
              <a:rPr lang="ru-RU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самоопределяемому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кругу поддержки для управления заболеваниями ежедневно и для развития уверенности в поддержании здорового образа жизни на протяжении всей жизни. Определены координаторы по внедрению ПУЗ, в поликлинике была создана </a:t>
            </a:r>
            <a:r>
              <a:rPr lang="ru-RU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мультидисциплинарная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группа по внедрению ПУЗ. 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Процесс внедрения ПУЗ включает в себя следующие этапы: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Заключение договоров с диспансерными пациентами, включение в программу с диагнозом 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Сахарный диабет - 450 человек, 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Хроническая сердечная недостаточность – 240 человек  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Артериальной гипертонией – 1753 человек.  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Обучение пациентов. 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данном этапе были задействованы школы здоровья.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работы </a:t>
            </a:r>
            <a:r>
              <a:rPr lang="ru-RU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мультидисциплинарной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группы. 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Состав группы: врач-терапевт/ВОП, врач-кардиолог, врач-эндокринолог, средний медперсонал, специалист службы ЗОЖ, социальный работник. В перечень обязанностей членов группы входит обучение, медицинская помощь и лечение, разработка внутренних правил, проведение мероприятий и мониторинг.</a:t>
            </a:r>
            <a:endParaRPr lang="ru-RU" sz="1600" dirty="0">
              <a:solidFill>
                <a:srgbClr val="097D0E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52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19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258502" y="177835"/>
            <a:ext cx="105059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Мониторинг данных и оценка результатов. 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u="sng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Заболевание: Сахарный диабет. Количество пациентов: 450, что составляет 60% (753 всего). </a:t>
            </a:r>
            <a:endParaRPr lang="ru-RU" sz="1600" dirty="0">
              <a:solidFill>
                <a:srgbClr val="097D0E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495312"/>
              </p:ext>
            </p:extLst>
          </p:nvPr>
        </p:nvGraphicFramePr>
        <p:xfrm>
          <a:off x="343402" y="824166"/>
          <a:ext cx="11367599" cy="1595628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957722"/>
                <a:gridCol w="1118845"/>
                <a:gridCol w="1189829"/>
                <a:gridCol w="1117718"/>
                <a:gridCol w="1597706"/>
                <a:gridCol w="1392641"/>
                <a:gridCol w="1437710"/>
                <a:gridCol w="1117718"/>
                <a:gridCol w="1437710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больных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пациентов, прошедших осмотр стоп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пациентов, прошедших ЛПНП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пациентов, прошедших САК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пациентов прошедших креатинин, гликолизированный гемоглобин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пациентов прошедших консультацию окулиста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пациентов с расчитанным ИМТ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Измерение АД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 СКФ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421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  <a:endParaRPr lang="ru-RU" sz="18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58501" y="2424622"/>
            <a:ext cx="11452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u="sng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Заболевание: Хроническая сердечно-сосудистая недостаточность, количество 240 человек, что составляет   60% (403 всего) </a:t>
            </a:r>
            <a:endParaRPr lang="ru-RU" sz="1600" dirty="0">
              <a:solidFill>
                <a:srgbClr val="097D0E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276773"/>
              </p:ext>
            </p:extLst>
          </p:nvPr>
        </p:nvGraphicFramePr>
        <p:xfrm>
          <a:off x="343402" y="3089147"/>
          <a:ext cx="11367598" cy="1255776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1181975"/>
                <a:gridCol w="1431393"/>
                <a:gridCol w="1741017"/>
                <a:gridCol w="1209005"/>
                <a:gridCol w="1061566"/>
                <a:gridCol w="1607092"/>
                <a:gridCol w="3135550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больных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пациентов прошедших креатинин,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пациентов с расчитанным ИМТ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Измерение АД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 СКФ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пациентов прошедших ЭХОКГ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пациентов прошедших Тест 6 минутной ходьбы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</a:t>
                      </a:r>
                      <a:endParaRPr lang="ru-RU" sz="16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</a:t>
                      </a:r>
                      <a:endParaRPr lang="ru-RU" sz="1600" b="1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</a:t>
                      </a:r>
                      <a:endParaRPr lang="ru-RU" sz="1600" b="1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58501" y="4340638"/>
            <a:ext cx="87890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Заболевание: Артериальная гипертония –1 753 человек, что 60% (2 922 всего)</a:t>
            </a:r>
            <a:endParaRPr lang="ru-RU" sz="1600" dirty="0">
              <a:solidFill>
                <a:srgbClr val="097D0E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868660"/>
              </p:ext>
            </p:extLst>
          </p:nvPr>
        </p:nvGraphicFramePr>
        <p:xfrm>
          <a:off x="343402" y="4728164"/>
          <a:ext cx="11367598" cy="1255776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1120383"/>
                <a:gridCol w="2402273"/>
                <a:gridCol w="2401144"/>
                <a:gridCol w="1600386"/>
                <a:gridCol w="1601516"/>
                <a:gridCol w="2241896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больных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пациентов, прошедших ЛПНП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пациентов прошедших креатинин,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пациентов с расчитанным ИМТ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Измерение АД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 СКФ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1753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1753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1753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1753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1753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97D0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1753</a:t>
                      </a:r>
                      <a:endParaRPr lang="ru-RU" sz="1600" dirty="0">
                        <a:solidFill>
                          <a:srgbClr val="097D0E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343402" y="597965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Проблемные вопросы: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-нет интеграции портала ПУЗ с другими МИС</a:t>
            </a:r>
            <a:endParaRPr lang="ru-RU" dirty="0">
              <a:solidFill>
                <a:srgbClr val="097D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61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20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270075" y="119567"/>
            <a:ext cx="7577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3.3.</a:t>
            </a:r>
            <a:r>
              <a:rPr lang="en-US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SWOT</a:t>
            </a: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–анализ (сильные, слабые стороны, риски, возможности)</a:t>
            </a:r>
            <a:endParaRPr lang="ru-RU" sz="1600" dirty="0">
              <a:solidFill>
                <a:srgbClr val="097D0E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842952"/>
              </p:ext>
            </p:extLst>
          </p:nvPr>
        </p:nvGraphicFramePr>
        <p:xfrm>
          <a:off x="375313" y="488899"/>
          <a:ext cx="11470925" cy="5966460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1024906"/>
                <a:gridCol w="4167204"/>
                <a:gridCol w="6278815"/>
              </a:tblGrid>
              <a:tr h="1092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Сильные стороны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Слабые стороны</a:t>
                      </a:r>
                      <a:endParaRPr lang="ru-RU" sz="13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51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Клиенты</a:t>
                      </a:r>
                      <a:endParaRPr lang="ru-RU" sz="13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93675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Стабильность прикрепленного населения – доверие пациентов.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93675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Оптимальный радиус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93675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обслуживания прикрепленного населения.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93675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общей врачебной практики для повышения эффективности деятельности учреждения.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93675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уровня 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93675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доступности и качества медицинской помощи.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13665" algn="l"/>
                        </a:tabLs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Несоблюдение здорового образа жизни, неблагоприятное состояние окружающей среды, по данным ВОЗ здоровье человека на 50-55% зависит от условий и образа жизни (социально-экономические факторы, уровень образованности, приверженность к вредным привычкам, ведение здорового образа жизни и др.). 20-25% уровень здоровья зависит от состояния окружающей среды, генетические факторы – 15-20%, медицинское обеспечение – 10-15%.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13665" algn="l"/>
                        </a:tabLs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Низкий спрос на платные консультативные услуги.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13665" algn="l"/>
                        </a:tabLs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Недостаточная информированность и мотивация населения в вопросах ведения здорового образа жизни и профилактики заболеваний, здорового питания.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13665" algn="l"/>
                        </a:tabLs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Несоблюдение солидарной ответственности граждан за охрану собственного здоровья. 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7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Процессы</a:t>
                      </a:r>
                      <a:endParaRPr lang="ru-RU" sz="13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219075" algn="l"/>
                        </a:tabLs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по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219075" algn="l"/>
                        </a:tabLs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предоставлению диагностических исследований.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219075" algn="l"/>
                        </a:tabLs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консультативного приема специалистов различного профиля.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219075" algn="l"/>
                        </a:tabLs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Специализированная помощь при глазных болезнях. 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13665" algn="l"/>
                        </a:tabLs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Востребованность в дорогостоящих диагностических услугах.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13665" algn="l"/>
                        </a:tabLs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Недостаточная компетентность врачей общей практики по ориентированности услуг. 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7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и развитие</a:t>
                      </a:r>
                      <a:endParaRPr lang="ru-RU" sz="13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3970" algn="l"/>
                          <a:tab pos="219075" algn="l"/>
                        </a:tabLs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Ежегодное повышение квалификации персонала.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3970" algn="l"/>
                          <a:tab pos="219075" algn="l"/>
                        </a:tabLs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Оптимизация лечебной работы внедрением КМИС (Комплексная медицинская информационная система), позволяющей отслеживать аспекты рабочей деятельности медицинских сотрудников.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13665" algn="l"/>
                        </a:tabLs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Слабая подготовка кадров.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13665" algn="l"/>
                        </a:tabLs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Нежелание профессионального и личностного роста медицинского персонала, для улучшения качества медицинских услуг и развития высокотехнологической системы здравоохранения.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7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Финансы</a:t>
                      </a:r>
                      <a:endParaRPr lang="ru-RU" sz="13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Внедрение эффективных методов оплаты медицинской помощи.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Совершенствование управления, финансирования для повышения конкурентоспособности и финансовой устойчивости поликлиники. </a:t>
                      </a:r>
                      <a:endParaRPr lang="ru-RU" sz="13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13665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Низкая добавленная стоимость на медицинские услуги. </a:t>
                      </a:r>
                      <a:endParaRPr lang="ru-RU" sz="13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412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21</a:t>
            </a:fld>
            <a:endParaRPr lang="ru-RU" noProof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5402073"/>
              </p:ext>
            </p:extLst>
          </p:nvPr>
        </p:nvGraphicFramePr>
        <p:xfrm>
          <a:off x="619463" y="413513"/>
          <a:ext cx="10956301" cy="6090842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1422128"/>
                <a:gridCol w="4323356"/>
                <a:gridCol w="5210817"/>
              </a:tblGrid>
              <a:tr h="535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5F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Возможности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5F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Угрозы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5F6E"/>
                    </a:solidFill>
                  </a:tcPr>
                </a:tc>
              </a:tr>
              <a:tr h="535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Клиенты</a:t>
                      </a:r>
                      <a:endParaRPr lang="ru-RU" sz="13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потребность в специалистах – детских кардиохирургах, невропатологах т.д.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Расширение, развитие и совершенствование детской офтальмологии.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клинических баз научных институтов.</a:t>
                      </a:r>
                      <a:endParaRPr lang="ru-RU" sz="13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13665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Неудовлетворённость населения в специализированной помощи.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13665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Отток населения в конкурентоспособную  среду.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13665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жалоб.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13665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Специальный контингент СИЗО.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58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Процессы</a:t>
                      </a:r>
                      <a:endParaRPr lang="ru-RU" sz="13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выездных мастер-классов, семинаров на рабочих местах.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Мотивация сотрудников – стажировка специалистов за рубежом.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Продолжение наставничества, передачи практических навыков.</a:t>
                      </a:r>
                      <a:endParaRPr lang="ru-RU" sz="13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Появление новых конкурентов из числа частных клиник.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Переприкрепление</a:t>
                      </a:r>
                      <a:r>
                        <a:rPr lang="ru-RU" sz="13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населения, в виду открытия частных центров.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Географическое положение поликлиники на границе с </a:t>
                      </a:r>
                      <a:r>
                        <a:rPr lang="ru-RU" sz="135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Алматинской</a:t>
                      </a:r>
                      <a:r>
                        <a:rPr lang="ru-RU" sz="13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областью.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Неконтролируемая миграция населения как внутри района, т.к. и города Алматы.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Слабая подготовка кадров по вопросам узкой специализации.</a:t>
                      </a:r>
                      <a:endParaRPr lang="ru-RU" sz="13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58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и развитие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Сотрудничество с медицинскими научными центрами, институтами.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Совершенствование научного подхода, системы образования, науки и внедрение инновационных технологий.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лечебно-диагностического процесса с позиции доказательной медицины.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квалифицированных кадров.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мотивации клинических специалистов к его повышению, внедрение современных технологий управления процессами организации и оказания медицинской помощи.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Дальнейщее</a:t>
                      </a: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совершенствование дифференцированной оплаты труда медицинских работников, ориентированной на конечный результат.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Совершенствование методов управления.</a:t>
                      </a:r>
                      <a:endParaRPr lang="ru-RU" sz="13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8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3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Финансы</a:t>
                      </a:r>
                      <a:endParaRPr lang="ru-RU" sz="13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Совершенствования управления, финансирования для повышения конкурентоспособности и финансовой устойчивости поликлиники.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Внедрение эффективных методов оплаты медицинской помощи.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Адаптация системы здравоохранения к современным требованиям и рыночным условиям общества. </a:t>
                      </a:r>
                      <a:endParaRPr lang="ru-RU" sz="13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Ежегодный рост цен поставщиков оборудования и расходных материалов, лекарственного обеспечения.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финансирования ФМС.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29540" algn="l"/>
                        </a:tabLst>
                      </a:pPr>
                      <a:r>
                        <a:rPr lang="ru-RU" sz="13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Недостаточное финансирование с МБ СИЗО</a:t>
                      </a:r>
                      <a:endParaRPr lang="ru-RU" sz="13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7" marR="287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303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22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-627022" y="262385"/>
            <a:ext cx="12819022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x-none" sz="1600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РАЗДЕЛ 4. ФИНАНСОВАЯ ОТЧЕТНОСТЬ И ЭФФЕКТИВНОЕ ИСПОЛЬЗОВАНИЕ ФИНАНСОВЫХ СРЕДСТВ. </a:t>
            </a:r>
            <a:endParaRPr lang="ru-RU" sz="1600" b="1" dirty="0" smtClean="0">
              <a:solidFill>
                <a:srgbClr val="097D0E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x-none" sz="1600" b="1" dirty="0" smtClean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МЕХАНИЗМ </a:t>
            </a:r>
            <a:r>
              <a:rPr lang="x-none" sz="1600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ПОВЫШЕНИЯ ДОХОДНОЙ ЧАСТИ </a:t>
            </a:r>
            <a:r>
              <a:rPr lang="x-none" sz="1600" b="1" dirty="0" smtClean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БЮДЖЕТА</a:t>
            </a:r>
            <a:r>
              <a:rPr lang="ru-RU" sz="1600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200" dirty="0">
              <a:solidFill>
                <a:srgbClr val="097D0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5631" y="1096714"/>
            <a:ext cx="9741747" cy="347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4.1. ОТЧЕТ О ФИНАНСОВОМ ПОЛОЖЕНИИ (ФИНАНСОВО-ЭКОНОМИЧЕСКИЕ ПОКАЗАТЕЛИ)</a:t>
            </a:r>
            <a:endParaRPr lang="ru-RU" sz="1600" dirty="0">
              <a:solidFill>
                <a:srgbClr val="097D0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256273" y="1435014"/>
            <a:ext cx="1242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Таблица 1</a:t>
            </a:r>
            <a:endParaRPr lang="ru-RU" dirty="0">
              <a:solidFill>
                <a:srgbClr val="097D0E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164358"/>
              </p:ext>
            </p:extLst>
          </p:nvPr>
        </p:nvGraphicFramePr>
        <p:xfrm>
          <a:off x="328228" y="1804346"/>
          <a:ext cx="11247536" cy="4099799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5343367"/>
                <a:gridCol w="1400537"/>
                <a:gridCol w="520860"/>
                <a:gridCol w="1423686"/>
                <a:gridCol w="532436"/>
                <a:gridCol w="1527858"/>
                <a:gridCol w="498792"/>
              </a:tblGrid>
              <a:tr h="14864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2020г.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5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r>
                        <a:rPr lang="ru-RU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12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ГОБМП  средства ФСМС  (АПП,СКПН,  СМП 4 кат, КДУ вне КПН)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(тыс.т.)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(тыс.т.)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(тыс.т.)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18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ОСМС  средства ФСМС  (школьная медицина , КДУ, скрининг, ПЦР, МБ )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517 052,0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605 685,2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710 743,0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5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Стационарозамещающие помощи ГОБМП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179 040,3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289 709,3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410 507,5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3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Стационарозамещающие помощи ОСМС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10 200,8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14 689,1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17 522,1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5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работы РВК из МБ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19 735,5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47 076,2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56 053,7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6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Надбавки КВИ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1 734, 7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2 168,7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2 538,7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6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ПЦР исследования и Мобильная бригада ГОБМП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18 256,1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34 712,3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826,2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2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бюджет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2 273,4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28 851,6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4 386,2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6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Платные услуги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69 645,0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6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748 293,0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1 022 892,4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1 272 223,0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65" marR="509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357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23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375536" y="1038389"/>
            <a:ext cx="623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x-none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</a:t>
            </a: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kk-KZ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ДИНАМИКА ПОДУШЕВОГО ФИНАНСИРОВАНИЯ</a:t>
            </a:r>
            <a:endParaRPr lang="ru-RU" sz="1600" dirty="0">
              <a:solidFill>
                <a:srgbClr val="097D0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33437" y="2051480"/>
            <a:ext cx="1242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2</a:t>
            </a:r>
            <a:endParaRPr lang="ru-RU" sz="1600" dirty="0">
              <a:solidFill>
                <a:srgbClr val="097D0E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690621"/>
              </p:ext>
            </p:extLst>
          </p:nvPr>
        </p:nvGraphicFramePr>
        <p:xfrm>
          <a:off x="375536" y="2602923"/>
          <a:ext cx="11200228" cy="2443639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6928089"/>
                <a:gridCol w="1412112"/>
                <a:gridCol w="1331088"/>
                <a:gridCol w="1528939"/>
              </a:tblGrid>
              <a:tr h="20002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(т.т.)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(т.т.)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(т.т.)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36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Подушевое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финансирование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33 496,7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39 629,3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41 698,8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прикрепленного населения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34511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34481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35058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34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Подушевой норматив среднегодовой  (тенге  в месяц) без СКПН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97,44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94,81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96,27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822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24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10468673" y="1946194"/>
            <a:ext cx="1242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Таблица 3</a:t>
            </a:r>
            <a:endParaRPr lang="ru-RU" dirty="0">
              <a:solidFill>
                <a:srgbClr val="097D0E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300050"/>
              </p:ext>
            </p:extLst>
          </p:nvPr>
        </p:nvGraphicFramePr>
        <p:xfrm>
          <a:off x="352385" y="2401334"/>
          <a:ext cx="11223379" cy="3840430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8166581"/>
                <a:gridCol w="1053296"/>
                <a:gridCol w="972274"/>
                <a:gridCol w="1031228"/>
              </a:tblGrid>
              <a:tr h="454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Наименование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2020 г.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2021 г.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12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 от СЗТ ГОБМП (тыс.тенге)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10 200,8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14 281,7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15 640,9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47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 стационар на дому КВИ (ГОБМП)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12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 от СЗТ ОСМС (тыс.тенге)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19 735,5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24 275,0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28 811,9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0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Медицинская реабилитация 3 этап ДС (ОСМС)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24 163,6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27 175,9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7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Пролечено больных ГОБМП (чел.)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7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Пролечено больных  ОСМС(чел.)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7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Пролечено в ДС 3 этап реабилитации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62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стоимость пролеченного больного ГОБМП (в тенге)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8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стоимость пролеченного больного  ОСМС (в тенге)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25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стоимость пролеченного больного  ОСМС в ДС 3 этап реабилитации (в тенге)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00627" y="0"/>
            <a:ext cx="112015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x-none" sz="2000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</a:t>
            </a:r>
            <a:r>
              <a:rPr lang="ru-RU" sz="2000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С</a:t>
            </a:r>
            <a:r>
              <a:rPr lang="x-none" sz="2000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ТОИМОСТЬ ПРОЛЕЧЕННОГО БОЛЬНОГО ПО </a:t>
            </a:r>
            <a:r>
              <a:rPr lang="ru-RU" sz="2000" b="1" dirty="0" smtClean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СЗТ</a:t>
            </a:r>
            <a:r>
              <a:rPr lang="ru-RU" sz="2000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dirty="0">
              <a:solidFill>
                <a:srgbClr val="097D0E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0626" y="400110"/>
            <a:ext cx="1164561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/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сравнении с 2021 г. на услуги </a:t>
            </a:r>
            <a:r>
              <a:rPr lang="ru-RU" sz="1600" dirty="0" err="1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стационарозамещающей</a:t>
            </a: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технологии в 2022 г.  выполнено п</a:t>
            </a:r>
            <a:r>
              <a:rPr lang="kk-KZ" sz="16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ГОБМП – на 15 640,9</a:t>
            </a:r>
            <a:r>
              <a:rPr lang="kk-KZ" sz="1600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16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тыс.тенге и стационар на дому по КВИ – 65,8 тыс.тенге, а по ОСМС - на 28 811,9 </a:t>
            </a:r>
            <a:r>
              <a:rPr lang="kk-KZ" sz="1600" dirty="0" smtClean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тыс.тенге. </a:t>
            </a:r>
          </a:p>
          <a:p>
            <a:pPr indent="449580" algn="just"/>
            <a:r>
              <a:rPr lang="kk-KZ" sz="1600" dirty="0" smtClean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kk-KZ" sz="16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дневном стационаре в 2022 г. пролечено – 643 больных, из них в дневном стационаре ГОБМП – 251 больных, стац на дому по КВИ - 2 больных, также дневной стационар ОСМС – 390 больных</a:t>
            </a: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kk-KZ" sz="16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Средняя стоимость одного пролеченного больного: в дневном стационаре ГОБМП – </a:t>
            </a:r>
            <a:r>
              <a:rPr lang="ru-RU" sz="16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48,7 тыс. </a:t>
            </a:r>
            <a:r>
              <a:rPr lang="kk-KZ" sz="16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тенге, ОСМС  – 73,8 тыс. тенге. </a:t>
            </a:r>
          </a:p>
          <a:p>
            <a:pPr indent="449580" algn="just"/>
            <a:r>
              <a:rPr lang="kk-KZ" sz="1600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 же поликлинике функционирует дневной стационар 3 этапа медицинской реабилитации на 6 коек. В 2022 г. Реабилитацию получили – 209 пациентов на сумму 27 175,9 тыс.тенге.</a:t>
            </a:r>
            <a:endParaRPr lang="ru-RU" sz="1400" dirty="0">
              <a:solidFill>
                <a:srgbClr val="097D0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12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25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270074" y="466718"/>
            <a:ext cx="115761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x-none" dirty="0" smtClean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сравнение с 2022 г</a:t>
            </a:r>
            <a:r>
              <a:rPr lang="ru-RU" dirty="0" smtClean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x-none" dirty="0" smtClean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идет рост СЗП, так как с января 2022 г. увеличились заработная плата врачей в среднем на </a:t>
            </a:r>
            <a:r>
              <a:rPr lang="ru-RU" dirty="0" smtClean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24 </a:t>
            </a:r>
            <a:r>
              <a:rPr lang="x-none" dirty="0" smtClean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% и среднего медицинского персонала на </a:t>
            </a:r>
            <a:r>
              <a:rPr lang="ru-RU" dirty="0" smtClean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30</a:t>
            </a:r>
            <a:r>
              <a:rPr lang="x-none" dirty="0" smtClean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% путем установления поправочных коэффициентов к должностным окладам согласно изменений и дополнений в Постановление Правительства Республики Казахстан</a:t>
            </a:r>
            <a:r>
              <a:rPr lang="x-none" dirty="0" smtClean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от 31декабря 2015 года № 1193 "О системе оплаты труда гражданских служащих, работников организаций, содержащихся за счет средств государственного бюджета, работников казенных предприятий", также  приказа  МЗ РК от 30 ноября 2020 года №</a:t>
            </a:r>
            <a:r>
              <a:rPr lang="kk-KZ" dirty="0" smtClean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ҚР ДСМ - 213/2020 </a:t>
            </a:r>
            <a:r>
              <a:rPr lang="x-none" dirty="0" smtClean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 Об утверждении типовой системы оплаты труда работников гос.предприятий на праве хозяйственного ведения» </a:t>
            </a:r>
            <a:endParaRPr lang="ru-RU" dirty="0" smtClean="0">
              <a:solidFill>
                <a:srgbClr val="097D0E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x-none" dirty="0" smtClean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Производилось е</a:t>
            </a:r>
            <a:r>
              <a:rPr lang="kk-KZ" dirty="0" smtClean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жеквартальное премирование сотрудников за счет экономии средств по Фонду оплаты труда за 2022 год на празднование 8 марта, Наурыз-мейрамы и День медицинского работника , День Конституции, День Независимости, на Новый год.</a:t>
            </a:r>
            <a:endParaRPr lang="ru-RU" dirty="0">
              <a:solidFill>
                <a:srgbClr val="097D0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0074" y="0"/>
            <a:ext cx="80289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x-none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</a:t>
            </a: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x-none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СРЕДНЯЯ ЗАРАБОТНАЯ ПЛАТА МЕДИЦИНСКИХ РАБОТНИКОВ</a:t>
            </a:r>
            <a:endParaRPr lang="ru-RU" dirty="0">
              <a:solidFill>
                <a:srgbClr val="097D0E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394928" y="3329040"/>
            <a:ext cx="1242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Таблица 4</a:t>
            </a:r>
            <a:endParaRPr lang="ru-RU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617182"/>
              </p:ext>
            </p:extLst>
          </p:nvPr>
        </p:nvGraphicFramePr>
        <p:xfrm>
          <a:off x="334380" y="3904345"/>
          <a:ext cx="11447552" cy="2033016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2898441"/>
                <a:gridCol w="2154531"/>
                <a:gridCol w="1830531"/>
                <a:gridCol w="1830531"/>
                <a:gridCol w="2733518"/>
              </a:tblGrid>
              <a:tr h="21463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должностей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 заработная плата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Рост % в сравнение с 2022 г.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4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Врачи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245 512,04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290 929,2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360 040,91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23,7%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СМП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179 119,78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189 825,7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248 248,37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30,7%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ММП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95 292,3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95 837,24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198 570,17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107,1%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116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26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319061" y="144694"/>
            <a:ext cx="5535041" cy="390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4.5. ОТЧЕТ О ДОХОДАХ И РАСХОДАХ за 2022 год</a:t>
            </a:r>
            <a:endParaRPr lang="ru-RU" sz="1400" dirty="0">
              <a:solidFill>
                <a:srgbClr val="097D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037530"/>
              </p:ext>
            </p:extLst>
          </p:nvPr>
        </p:nvGraphicFramePr>
        <p:xfrm>
          <a:off x="108437" y="529601"/>
          <a:ext cx="11467327" cy="6077499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7115246"/>
                <a:gridCol w="1956122"/>
                <a:gridCol w="2395959"/>
              </a:tblGrid>
              <a:tr h="6192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 на отчетный период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Кассовое поступление за 2022 год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Остаток средств на начало периода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128 869, 8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168 205, 4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ДОХОДЫ: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1 451 268,8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1 280 460,4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Местный бюджет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2 712,9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2 538,7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ФСМС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1 308 523,6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1 200 039,3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Платные услуги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131 366,4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69 645,0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Гарантийные взносы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8 665,9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8 154,1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доходов: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83, 3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РАСХОДЫ: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1 580 138,6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1 448 665,8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3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фонду оплаты труда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Кассовые расходы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Кассовые расходы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Соц.налог и соц.отчисления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963 386,3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837 656,7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3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ОСМС (Обязательные социальные медицинские отчисления)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80 538,9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71 087,5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Выплата ОППВ 5%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28 901,5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20 119,4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землю, на имущество, транспорт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496,0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Страхование ГПО работодателя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1 787,8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1 787,8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Коммунальные расходы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1 508,7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3 607,4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связи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19 864,0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12 070,4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Приобретения медикаментов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2 472,4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1 616, 9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Приобретения основных средств, оборудования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90 705,9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56 936, 7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45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27</a:t>
            </a:fld>
            <a:endParaRPr lang="ru-RU" noProof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639238"/>
              </p:ext>
            </p:extLst>
          </p:nvPr>
        </p:nvGraphicFramePr>
        <p:xfrm>
          <a:off x="243674" y="354354"/>
          <a:ext cx="11467327" cy="6309360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8698551"/>
                <a:gridCol w="1407296"/>
                <a:gridCol w="1361480"/>
              </a:tblGrid>
              <a:tr h="1774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питание (детское питание)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6 462,1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23 465, 2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48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-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спец.продукты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питания для детей с диагнозом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Фенилкетонурия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8 100,0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5 327,2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8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хозяйственных товаров и инвентаря в том числе: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моющие средства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286 738,4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374 613,7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канц.товары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131,5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бланочная продукция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3 137,9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1 642, 9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хоз.товары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23 251,7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3 418,2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товары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582,4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персоналов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3 390,9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5 483,4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6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услуги и работы (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тех.ремонт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медоборудования, медицинские услуги, автотранспортные услуги, дератизация и дезинфекция, охрана объекта, аудиторские услуги, услуги стирки, обслуживание систем отопления, вывоз мусора и т.д.)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256 151,4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363 058,9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Командировочные расходы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Отчисления от чистого дохода -5 %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175,0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4 342, 9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 гарантийного  взноса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расходов: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1 490 466,0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1 319 796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Остаток средств на  конец  периода 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89 672,6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128 869, 8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41" marR="312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282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28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351099" y="208349"/>
            <a:ext cx="90128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180340" algn="l"/>
              </a:tabLst>
            </a:pPr>
            <a:r>
              <a:rPr lang="ru-RU" sz="2000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4.6 </a:t>
            </a: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ОЦЕНКА ЭФФЕКТИВНОСТИ ИСПОЛЬЗОВАНИЯ ОСНОВНЫХ СРЕДСТВ</a:t>
            </a:r>
            <a:endParaRPr lang="ru-RU" sz="1600" dirty="0">
              <a:solidFill>
                <a:srgbClr val="097D0E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1098" y="608459"/>
            <a:ext cx="68367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180340" algn="l"/>
              </a:tabLst>
            </a:pP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Приобретено за 2022 год основных средств за счет прибыли</a:t>
            </a:r>
            <a:endParaRPr lang="ru-RU" sz="1600" dirty="0">
              <a:solidFill>
                <a:srgbClr val="097D0E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85551"/>
              </p:ext>
            </p:extLst>
          </p:nvPr>
        </p:nvGraphicFramePr>
        <p:xfrm>
          <a:off x="585622" y="1008569"/>
          <a:ext cx="11093233" cy="5969855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603683"/>
                <a:gridCol w="5893735"/>
                <a:gridCol w="792613"/>
                <a:gridCol w="1962828"/>
                <a:gridCol w="1840374"/>
              </a:tblGrid>
              <a:tr h="3968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в тенге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9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Отоскоп Eurolight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90 000,00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90 000,00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5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Отоскоп Kawe в комплекте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90 000,00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90 000,00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5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Холодильник фармацевтический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386 459,36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1 932 296,80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5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Весы электронные "Масса "К"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122 190,90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366 572,70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4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Термоконтейнер с индикатором для вакцин и перевозки биоматериала Объем 6 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64 100,00 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256 400,00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9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Стол с электроподъемником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236 500,00 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473 000,00 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 фетальный серии FC с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пренадлежностями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модель FC 700 ( с проверкой)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1 990 000,00 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1 990 000,00 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1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Холодильник фармацевтический ХФ-250-3 POZIS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260 000,00 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780 000,00 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5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Спирометр с поверкой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3 899 000,00 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3 899 000,00 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1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Ларингоскопы для экстренной медицины серии ЛЭМ-02, Спирометр с поверкой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269 900,00 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269 900,00 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5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УЗО 10-01 "МЕДЭЛ"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980 000,00 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980 000,00 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5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Коммутатор сетевой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73 696,00 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1 105 440,00 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6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Кондиционер (сплит- система)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159 488,00 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956 928,00 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5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Телевизоры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TCL 55P725 Android 4K UHD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253 394,40 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506 788,80 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5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Принтер MF3010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156 685,00 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1 253 480,00 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5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Системный блок процессор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301 592,48 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6 031 849,60 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5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Принтер лазерный HP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Laser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107r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51 956,80 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2 078 272,00 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Терминал сбора данных модель РМ 67 РМ67GPV23BYE0C (для штрих –кода основных средств)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287 000,00 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287 000,00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1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Принтер этикеток (термотрансферный, 203i) TSC TE200 (для штрих –кода основных средств)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118 317,00 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118 317,00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5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23 465 244, 90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94" marR="464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198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29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513144" y="593980"/>
            <a:ext cx="113330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Половозрастная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структура прикрепленного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населения.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поликлинике прикреплено человек – 35 601 человек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35352" y="8484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РАЗДЕЛ 5. ПАЦИЕНТЫ</a:t>
            </a:r>
            <a:endParaRPr lang="ru-RU" sz="14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5.1 ПРИВЛЕЧЕНИЕ (ПРИКРЕПЛЕНИЕ) ПАЦИЕНТОВ</a:t>
            </a:r>
            <a:endParaRPr lang="ru-RU" sz="14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373981"/>
              </p:ext>
            </p:extLst>
          </p:nvPr>
        </p:nvGraphicFramePr>
        <p:xfrm>
          <a:off x="340032" y="963312"/>
          <a:ext cx="11003158" cy="3785616"/>
        </p:xfrm>
        <a:graphic>
          <a:graphicData uri="http://schemas.openxmlformats.org/drawingml/2006/table">
            <a:tbl>
              <a:tblPr firstRow="1">
                <a:tableStyleId>{9DCAF9ED-07DC-4A11-8D7F-57B35C25682E}</a:tableStyleId>
              </a:tblPr>
              <a:tblGrid>
                <a:gridCol w="6847846"/>
                <a:gridCol w="1076446"/>
                <a:gridCol w="1527858"/>
                <a:gridCol w="1551008"/>
              </a:tblGrid>
              <a:tr h="1745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1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72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(чел)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34 511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34 481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35 601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взрослое население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25 541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25 659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26 537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детское население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8 970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8 822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9 064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 детей 0-17 лет включительно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8 970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8 822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9 064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детей до 1 года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 0-4 лет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2 568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2 516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2 484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 5-9 лет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2 713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2 702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2 735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 10-14 лет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2 483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2 489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2 541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Женщин фертильного возраста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8 789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8 656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8 698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Население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трудоспособного возраста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20 553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20 890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21 854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Население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старше трудоспособного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возраста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4 988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4 769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4 683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40032" y="4389397"/>
            <a:ext cx="11003158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Численность обслуживаемого населения в динамике с 2021 г. увеличилось 1,03%, на конец отчетного года составило человек 35601.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общего числа населения: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дети от 0-12месяцев – 418 – 1,17%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дети 0-17лет – 9064 – 25,4% от общего числа населения,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 числе дети 0 – 4 лет – 2484 – 6,9% от общего числа населения,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дети 5-9 лет -  2735 – 7,6%.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подростки 10-14 лет – 2541 – 7,1%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взрослое население – 26537 – 74,5% в том числе женщины фертильного возраста – 8698 – 24,4%, лица трудоспособного возраста – 21854 – 61,3% от общего числа населения;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лица 60 лет и старше – 4683 – 13,1% от общего числа населения.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59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30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312517" y="173387"/>
            <a:ext cx="11533721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5.2.УДОВЛЕТВОРЕННОСТЬ ПАЦИЕНТОВ УСЛУГАМИ МЕДИЦИНСКОЙ ОРГАНИЗАЦИИ. РАБОТА С ЖАЛОБАМИ.</a:t>
            </a:r>
            <a:endParaRPr lang="ru-RU" sz="1200" dirty="0">
              <a:solidFill>
                <a:srgbClr val="097D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2120" y="548874"/>
            <a:ext cx="11414117" cy="632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Служба внутреннего аудита (Служба по управлению качеством медицинской помощи) поликлиники создана в соответствии с требованиями </a:t>
            </a:r>
            <a:r>
              <a:rPr lang="kk-KZ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Приказа министра здравоохранения РК от 03.12.2020 года № ҚР-ДСМ 230/2020 «Об утверждении правил организации и проведения внутренней и внешней экспертиз качества медицинских услуг».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связи с кадровыми изменениями, состав службы внутреннего аудита ежегодно уточняется и отдается приказом по поликлинике. Состав Службы на 2022 г. определен приказом главного врача «Об утверждении состава С</a:t>
            </a:r>
            <a:r>
              <a:rPr lang="kk-KZ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лужбы внутреннего аудита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 Службу возглавляет руководитель по внутреннему аудиту и поддержки прав пациента. В состав Службы включены заместители главного врача по лечебной работе, по организационно-методической работе, заведующие основных структурных подразделений, главная медицинская сестра. Разработано и утверждено Положение о Службе внутреннего аудита, включающие в себя основные цели и основные задачи, План работы, План-график проведения заседаний Службы на 2022 г.	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Анкетирование населения проводится регулярно с периодичностью 1 раз в квартал. Разработаны анкеты опроса пациентов по удовлетворенности оказываемой медицинской помощи отдельными специалистами (участковый врач общей практики, узкий специалист, акушер-гинеколог, средний медицинский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персонал), структурными подразделениями (дневной стационар терапевтического профиля, женской консультации) и в целом поликлиникой.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результату опроса мнения пациентов по работе поликлиники оценивается удовлетворительно (96,5%).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Количественные показатели деятельности Службы внутреннего аудита. Работа с жалобами и обращениями.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Строго выдерживаются сроки рассмотрения обращений. Обращение физического и (или) юридического лица, для рассмотрения которого не требуется получение информации от иных субъектов, должностных лиц либо проверки с выездом на место, рассматривается в течении пяти календарных дней. Нами разработан алгоритм рассмотрения обращений пациентов, определена последовательность рассмотрения обращений. Разрешение обращений возложено на лечащего врача, заведующего структурным подразделением, заместителя главного врача с привлечением Службы внутреннего аудита, главного врача поликлиники с правом обращения к главным специалистам Управления здравоохранения города. Основная задача - разрешение конфликтной ситуации на месте по принципу «здесь и сейчас», принятие мер к удовлетворенности пациента оказанной медицинской помощью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4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31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405114" y="858752"/>
            <a:ext cx="10914927" cy="5383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поликлинике имеется телефон доверия,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Call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центр. Информация имеется в фойе регистратуры поликлиники. В фойе регистратуры и по этажам в отделениях размещены  ящики, наподобие почтового, который предназначен для приема письменных обращений пациентов. Вскрытие ящика, выемка поступившей корреспонденции, ее регистрация осуществляется 2 раза в неделю и возложена приказом главного врача на врача эксперта. Разработан и утвержден порядок вскрытия и выемки письменных обращений пациентов.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регистратуре поликлиники имеется Журнал учета обращений пациентов, куда пациенты вносят свои обращения, жалобы. Журнал доступен в любое время работы регистратуры с 8.00 до 20.00 часов.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приемной администрации поликлиники (главный врач, заместители главного врача, главная медицинская сестра) посетитель, изъявивший желание оставить свое обращение, может оставить письменное обращение, получив талон с указанием даты и времени, фамилии и инициалов лица, принявшего обращение. Пациент имеет право обратиться к главному врачу, его заместителям во время личного приема граждан по вопросам оказания медицинской помощи. Время личного приема должностными лицами определено приказом, информация о времени личного приема доступна для пациента.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Всего проведено 260 заседаний службы внутреннего аудита по поводу разбора письменных обращений. Решения, принимаемые Службой, доводились до главного врача поликлиники. По представлению Службы главным врачом приняты управленческие решения.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025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32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4330477" y="0"/>
            <a:ext cx="33458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Рассматриваемые обращения</a:t>
            </a:r>
            <a:r>
              <a:rPr lang="ru-RU" dirty="0">
                <a:solidFill>
                  <a:srgbClr val="097D0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97D0E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629212"/>
              </p:ext>
            </p:extLst>
          </p:nvPr>
        </p:nvGraphicFramePr>
        <p:xfrm>
          <a:off x="428819" y="369332"/>
          <a:ext cx="11417419" cy="3645408"/>
        </p:xfrm>
        <a:graphic>
          <a:graphicData uri="http://schemas.openxmlformats.org/drawingml/2006/table">
            <a:tbl>
              <a:tblPr firstRow="1">
                <a:tableStyleId>{F2DE63D5-997A-4646-A377-4702673A728D}</a:tableStyleId>
              </a:tblPr>
              <a:tblGrid>
                <a:gridCol w="846418"/>
                <a:gridCol w="8126306"/>
                <a:gridCol w="2444695"/>
              </a:tblGrid>
              <a:tr h="4679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Рассматриваемые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качеству ведения медицинской документации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поводу некачественного лечения и обследования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вопросу отказа в госпитализации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поводу обследования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Обоснованности выдачи БЛ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лекарственному обеспечению в рамках ГОБМП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лаборатории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вопросу записи на прием к врачу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поводу усиления инвалидности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поводу прикрепления к поликлинике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520196"/>
              </p:ext>
            </p:extLst>
          </p:nvPr>
        </p:nvGraphicFramePr>
        <p:xfrm>
          <a:off x="428820" y="3894888"/>
          <a:ext cx="11417418" cy="1892808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4097292"/>
                <a:gridCol w="2548582"/>
                <a:gridCol w="2548582"/>
                <a:gridCol w="2222962"/>
              </a:tblGrid>
              <a:tr h="2984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Устное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Письменное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Повторное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в СМИ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429930" y="5717774"/>
            <a:ext cx="11146945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обоснованности обращений: обоснованных не было.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присоединением медицинской части Учреждения №72 обращений по поводу получения медицинской помощи увеличилось на 36%.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51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33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3681548" y="0"/>
            <a:ext cx="4597412" cy="390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 поступления жалоб, обращений</a:t>
            </a:r>
            <a:endParaRPr lang="ru-RU" sz="1600" dirty="0">
              <a:solidFill>
                <a:srgbClr val="097D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391014"/>
              </p:ext>
            </p:extLst>
          </p:nvPr>
        </p:nvGraphicFramePr>
        <p:xfrm>
          <a:off x="423837" y="390684"/>
          <a:ext cx="11422401" cy="2973578"/>
        </p:xfrm>
        <a:graphic>
          <a:graphicData uri="http://schemas.openxmlformats.org/drawingml/2006/table">
            <a:tbl>
              <a:tblPr firstRow="1">
                <a:tableStyleId>{F2DE63D5-997A-4646-A377-4702673A728D}</a:tableStyleId>
              </a:tblPr>
              <a:tblGrid>
                <a:gridCol w="652610"/>
                <a:gridCol w="6026262"/>
                <a:gridCol w="1476393"/>
                <a:gridCol w="1633568"/>
                <a:gridCol w="1633568"/>
              </a:tblGrid>
              <a:tr h="3810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 поступления жалоб, обращений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количество жалоб обращений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92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77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Телефон доверия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Ящик для обращений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9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907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Письменные обращения и заявления граждан в адрес администрации поликлиники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907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Обращения пациентов в Службу внутреннего аудита (руководитель по аудиту) на личном приеме.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907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</a:t>
                      </a: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обращений, поступивших по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Call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-центру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23836" y="3478605"/>
            <a:ext cx="114224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структуре обращений повысилось количество благодарностей от пациентов (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ndara" panose="020E0502030303020204" pitchFamily="34" charset="0"/>
                <a:cs typeface="Times New Roman" panose="02020603050405020304" pitchFamily="18" charset="0"/>
              </a:rPr>
              <a:t>зарегистрировано 95 обращений пациентов с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ndara" panose="020E0502030303020204" pitchFamily="34" charset="0"/>
                <a:cs typeface="Times New Roman" panose="02020603050405020304" pitchFamily="18" charset="0"/>
              </a:rPr>
              <a:t>выражением благодарности сотрудникам поликлиники - 52 – в 2021 г),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что улучшает имидж нашего учреждения и является одним из нематериальных мотиваций сотрудников; нет фактов взимания денежных средств, снизилось количество обращений на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недостатки в организации приема больных.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7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34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613627" y="524283"/>
            <a:ext cx="3418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5.3.УПРАВЛЕНИЕ РИСКАМИ</a:t>
            </a:r>
            <a:endParaRPr lang="ru-RU" sz="1400" dirty="0">
              <a:solidFill>
                <a:srgbClr val="097D0E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218" y="983631"/>
            <a:ext cx="11336783" cy="5033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kk-KZ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Управление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Consolas" panose="020B0609020204030204" pitchFamily="49" charset="0"/>
                <a:cs typeface="Times New Roman" panose="02020603050405020304" pitchFamily="18" charset="0"/>
              </a:rPr>
              <a:t> рисками – процесс, при котором осуществляется эффективное управление и контроль потенциальными опасностями. В поликлинике 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разработана Программа управления рисками, которая является детально разработанной системой, с помощью которой осуществляется идентификация, классификация, оценка и контроль рисков с целью предупреждения, ограничения и снижения будущих опасностей и потерь. 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 является неотъемлемой частью политики предоставления медицинской помощи высокого качества. 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точки зрения риск-менеджмента КГП на ПХВ «Городская поликлиника №24»  нуждающиеся в защите: 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Материальные активы (здания и сооружения, оборудование);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Финансовые активы (денежная наличность и средства на счетах); 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Человеческий капитал (врачи, средний и младший медицинский персонал, иные  работники, руководство); 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Нематериальные активы, которые также имеют материальную оценку: интеллектуальная  собственность, деловая репутация. </a:t>
            </a:r>
            <a:endParaRPr lang="ru-RU" sz="1600" dirty="0">
              <a:solidFill>
                <a:srgbClr val="097D0E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20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35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177479" y="177440"/>
            <a:ext cx="104365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РАЗДЕЛ 6. КАДРЫ. КОМПЛЕКСНАЯ СИСТЕМА МОТИВАЦИИ и РАЗВИТИЯ ПЕРСОНАЛА</a:t>
            </a:r>
            <a:endParaRPr lang="ru-RU" dirty="0">
              <a:solidFill>
                <a:srgbClr val="097D0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578" y="546772"/>
            <a:ext cx="1114721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Одной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приоритетных целей и задач современной реформы здравоохранения является обеспечение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прозрачности, надлежащего качества и обеспеченность свободы выбора лечащего врача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и/или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медицинской организации. С этой целью была создана рейтинговая оценка медицинских организаций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которой учитываются необходимые индикаторы итоговой деятельности поликлиники.</a:t>
            </a:r>
            <a:endParaRPr lang="ru-RU" dirty="0">
              <a:solidFill>
                <a:srgbClr val="09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7397" y="1844194"/>
            <a:ext cx="86192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Доля медицинских работников, имеющих  квалификационную категорию</a:t>
            </a:r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079359"/>
              </p:ext>
            </p:extLst>
          </p:nvPr>
        </p:nvGraphicFramePr>
        <p:xfrm>
          <a:off x="536051" y="2310619"/>
          <a:ext cx="11039712" cy="31546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{F2DE63D5-997A-4646-A377-4702673A728D}</a:tableStyleId>
              </a:tblPr>
              <a:tblGrid>
                <a:gridCol w="2720992"/>
                <a:gridCol w="3039250"/>
                <a:gridCol w="2840621"/>
                <a:gridCol w="2438849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8175" algn="l"/>
                        </a:tabLs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817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Врачи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(57%)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</a:t>
                      </a:r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(51%)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(58,3%)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817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Высшая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(32%)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(21%)</a:t>
                      </a:r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(28%)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817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(16%)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(17%)</a:t>
                      </a:r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(14%)</a:t>
                      </a:r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08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817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Вторая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(9%)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(13%)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(16,3%)</a:t>
                      </a:r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8175" algn="l"/>
                        </a:tabLs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СМП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</a:t>
                      </a:r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(59%)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</a:t>
                      </a:r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(58%)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(57%)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817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Высшая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(43%)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(42%)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(37%)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03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817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(10%)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(9%)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(9%)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4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817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Вторая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(6%)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(7%)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(8%)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57200" y="5327149"/>
            <a:ext cx="105503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01.01.2023 г. в поликлинике работают – 3 магистра, 1 доктор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PhD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971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36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250586" y="544010"/>
            <a:ext cx="1146041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Магистры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580" indent="449580" algn="just">
              <a:spcAft>
                <a:spcPts val="0"/>
              </a:spcAft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Главный врач - </a:t>
            </a:r>
            <a:r>
              <a:rPr lang="ru-RU" dirty="0" err="1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Маякова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Г.К.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580" indent="449580" algn="just">
              <a:spcAft>
                <a:spcPts val="0"/>
              </a:spcAft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Заместитель главного врача по ЛР - </a:t>
            </a:r>
            <a:r>
              <a:rPr lang="ru-RU" dirty="0" err="1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Умбетова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К.Б.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580" indent="449580" algn="just">
              <a:spcAft>
                <a:spcPts val="0"/>
              </a:spcAft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Заместитель главного врача по ОМР - Алиева М.Б.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Доктор </a:t>
            </a:r>
            <a:r>
              <a:rPr lang="en-US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Серикбаев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М.А. – врач эксперт.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Количество врачей составляет </a:t>
            </a:r>
            <a:r>
              <a:rPr lang="ru-RU" u="sng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Из них </a:t>
            </a:r>
            <a:r>
              <a:rPr lang="ru-RU" u="sng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53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врачей основных, </a:t>
            </a:r>
            <a:r>
              <a:rPr lang="ru-RU" u="sng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врачей внешние совместители и </a:t>
            </a:r>
            <a:r>
              <a:rPr lang="ru-RU" u="sng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врачей находятся в отпуске по уходу за ребенком. Доля врачей имеющих квалификационные категории составляет </a:t>
            </a:r>
            <a:r>
              <a:rPr lang="kk-KZ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58,14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%. 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Молодые специалисты со стажем до 3 лет - 10 человек, что составляет (12,35%). Из 10 врачей, имеющих стаж свыше 3 лет, квалификационная категория у 25 человек, что составляет 58,14%. 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Медицинские сестры с высшим образованием - 9, из них 4 - академические бакалавры, 5 - с прикладным </a:t>
            </a:r>
            <a:r>
              <a:rPr lang="ru-RU" dirty="0" err="1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бакалавриатом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текущим году обучаются 11 сестер в академическом бакалавре, 8 сестер прикладном бакалавре. Доля средних медработников, имеющих квалификационные категории составляет 53,4%. 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Количество среднего медицинского персонала составляет </a:t>
            </a:r>
            <a:r>
              <a:rPr lang="ru-RU" u="sng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из них 6 средние медперсоналы внешние совместители и 9 находятся в отпуске по уходу за ребенком. </a:t>
            </a:r>
            <a:endParaRPr lang="ru-RU" sz="1600" dirty="0">
              <a:solidFill>
                <a:srgbClr val="097D0E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 стажем до 3 лет -11 ч. (9,17%). Из 11 медицинских сестер, имеющих стаж свыше 3 лет, квалификационная  категория у - 55 человек, что составило 53,4% . </a:t>
            </a:r>
            <a:endParaRPr lang="ru-RU" sz="1600" dirty="0">
              <a:solidFill>
                <a:srgbClr val="097D0E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38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37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293989" y="177044"/>
            <a:ext cx="4080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6.2 ОБЕСПЕЧЕННОСТЬ КАДРАМИ</a:t>
            </a:r>
            <a:endParaRPr lang="ru-RU" dirty="0">
              <a:solidFill>
                <a:srgbClr val="097D0E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84965"/>
              </p:ext>
            </p:extLst>
          </p:nvPr>
        </p:nvGraphicFramePr>
        <p:xfrm>
          <a:off x="596978" y="655614"/>
          <a:ext cx="10978786" cy="220827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{72833802-FEF1-4C79-8D5D-14CF1EAF98D9}</a:tableStyleId>
              </a:tblPr>
              <a:tblGrid>
                <a:gridCol w="4171792"/>
                <a:gridCol w="1534522"/>
                <a:gridCol w="2057782"/>
                <a:gridCol w="1607345"/>
                <a:gridCol w="1607345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8175" algn="l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8175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8175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8175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Врачи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8175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СМП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8175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совместительства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8175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Врачи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8175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СМП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8175" algn="l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  населения медицинскими кадрами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8175" algn="l"/>
                        </a:tabLs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Врачи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97%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96%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97%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8175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СМП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97,5%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15955" y="2990088"/>
            <a:ext cx="10850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6.3 НЕМАТЕРИАЛЬНАЯ МОТИВАЦИЯ, В ТОМ ЧИСЛЕ ПОВЫШЕНИЕ ПОТЕНЦИАЛА.</a:t>
            </a:r>
            <a:endParaRPr lang="ru-RU" dirty="0">
              <a:solidFill>
                <a:srgbClr val="097D0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6978" y="3359420"/>
            <a:ext cx="108735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Мотивация – это важный фактор деятельности, позволяющий оказывать существенное воздействие на персонал с целью получения необходимого и планируемого результата. Мотивация связана с процессом стимулирования, которое можно рассматривать как действенное воздействие на персонал.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процессе трудовой деятельности поликлиника использует нематериальную мотивацию. 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753" y="4942577"/>
            <a:ext cx="1132775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Средства  из  СКПН на  повышение  квалификации специалистов освоен на 100%.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 прошли - 68 врачей, 103- средний медицинский  персонал и 5 прочий персонал (психологи и социальные работники).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счет 005 Республиканской бюджетной программой прошли обучение -2 врачей и 3 средний медицинский персонал и по местному бюджету прошли обучение 20 врачей, 24 средний медицинский персонал.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счет собственный средств поликлиники прошли обучение 5 врача и 21 прочий персонал.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1097" y="4573245"/>
            <a:ext cx="4321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6.4 ПОВЫШЕНИЕ КВАЛИФИКАЦИИ</a:t>
            </a:r>
            <a:endParaRPr lang="ru-RU" dirty="0">
              <a:solidFill>
                <a:srgbClr val="097D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17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38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351099" y="339485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РАЗДЕЛ 7. ЭФФЕКТИВНОЕ ИСПОЛЬЗОВАНИЕ РЕСУРСОВ ОРГАНИЗАЦИИ</a:t>
            </a:r>
            <a:endParaRPr lang="ru-RU" dirty="0">
              <a:solidFill>
                <a:srgbClr val="097D0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1098" y="708817"/>
            <a:ext cx="116055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7.1. АККРЕДИТАЦИЯ КЛИНИКИ, ЛАБОРАТОРНОЙ СЛУЖБЫ, ПРОФИЛЬНЫХ СЛУЖБ (НАЦИОНАЛЬНАЯ И/ИЛИ МЕЖДУНАРОДНАЯ)</a:t>
            </a:r>
            <a:endParaRPr lang="ru-RU" dirty="0">
              <a:solidFill>
                <a:srgbClr val="097D0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5270" y="1355148"/>
            <a:ext cx="11390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апреле 2022 года поликлиника прошла процедуру Национальной аккредитации на 3 года, по итогам которой поликлинике присвоена 1 категория.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6392" y="2455259"/>
            <a:ext cx="116055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7.2.УПРАВЛЕНИЕ СТРУКТУРОЙ БОЛЬНЫХ (РАНЖИРОВАНИЕ ПО ВЕСОВЫМ КОЭФФИЦИЕНТАМ, РАЗВИТИЕ СТАЦИОНАРЗАМЕЩАЮЩИХ ТЕХНОЛОГИЙ)</a:t>
            </a:r>
            <a:endParaRPr lang="ru-RU" dirty="0">
              <a:solidFill>
                <a:srgbClr val="097D0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6392" y="3340307"/>
            <a:ext cx="11390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Доля финансовых средств, снятых за некачественное оказание медицинской помощи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381498"/>
              </p:ext>
            </p:extLst>
          </p:nvPr>
        </p:nvGraphicFramePr>
        <p:xfrm>
          <a:off x="406392" y="4032804"/>
          <a:ext cx="11304609" cy="1432014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2360446"/>
                <a:gridCol w="4142504"/>
                <a:gridCol w="4801659"/>
              </a:tblGrid>
              <a:tr h="609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снятия по данным экспертизы КОМУ,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ККМФД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предъявленная к оплате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5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933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39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455270" y="2016752"/>
            <a:ext cx="1157616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x-none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Расходная сумма за 12 месяцев 202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x-none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 по дневному стационару –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8562,7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тыс.тг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dirty="0">
                <a:latin typeface="Times New Roman" panose="02020603050405020304" pitchFamily="18" charset="0"/>
                <a:ea typeface="Calibri" panose="020F0502020204030204" pitchFamily="34" charset="0"/>
              </a:rPr>
              <a:t>Число коек в дневном стационаре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6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(6 коек – 3 этапа реабилитации)</a:t>
            </a:r>
            <a:r>
              <a:rPr lang="x-none" dirty="0">
                <a:latin typeface="Times New Roman" panose="02020603050405020304" pitchFamily="18" charset="0"/>
                <a:ea typeface="Calibri" panose="020F0502020204030204" pitchFamily="34" charset="0"/>
              </a:rPr>
              <a:t>. Обеспеченность населения койками дневного стационара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100</a:t>
            </a:r>
            <a:r>
              <a:rPr lang="x-none" dirty="0">
                <a:latin typeface="Times New Roman" panose="02020603050405020304" pitchFamily="18" charset="0"/>
                <a:ea typeface="Calibri" panose="020F0502020204030204" pitchFamily="34" charset="0"/>
              </a:rPr>
              <a:t>%. Число пролеченных больных в дневном стационаре составило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641</a:t>
            </a:r>
            <a:r>
              <a:rPr lang="x-none" dirty="0">
                <a:latin typeface="Times New Roman" panose="02020603050405020304" pitchFamily="18" charset="0"/>
                <a:ea typeface="Calibri" panose="020F0502020204030204" pitchFamily="34" charset="0"/>
              </a:rPr>
              <a:t>, что на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590</a:t>
            </a:r>
            <a:r>
              <a:rPr lang="x-none" dirty="0">
                <a:latin typeface="Times New Roman" panose="02020603050405020304" pitchFamily="18" charset="0"/>
                <a:ea typeface="Calibri" panose="020F0502020204030204" pitchFamily="34" charset="0"/>
              </a:rPr>
              <a:t> человек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меньше</a:t>
            </a:r>
            <a:r>
              <a:rPr lang="x-none" dirty="0">
                <a:latin typeface="Times New Roman" panose="02020603050405020304" pitchFamily="18" charset="0"/>
                <a:ea typeface="Calibri" panose="020F0502020204030204" pitchFamily="34" charset="0"/>
              </a:rPr>
              <a:t> чем 202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x-none" dirty="0">
                <a:latin typeface="Times New Roman" panose="02020603050405020304" pitchFamily="18" charset="0"/>
                <a:ea typeface="Calibri" panose="020F0502020204030204" pitchFamily="34" charset="0"/>
              </a:rPr>
              <a:t> г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x-none" dirty="0">
                <a:latin typeface="Times New Roman" panose="02020603050405020304" pitchFamily="18" charset="0"/>
                <a:ea typeface="Calibri" panose="020F0502020204030204" pitchFamily="34" charset="0"/>
              </a:rPr>
              <a:t>. Выполнение плана госзаказа по дневному стационару cоставило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100</a:t>
            </a:r>
            <a:r>
              <a:rPr lang="x-none" dirty="0">
                <a:latin typeface="Times New Roman" panose="02020603050405020304" pitchFamily="18" charset="0"/>
                <a:ea typeface="Calibri" panose="020F0502020204030204" pitchFamily="34" charset="0"/>
              </a:rPr>
              <a:t>%. Структура заболеваемости госпитализированных остается прежней: на первом месте болезни системы кровообращения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48 </a:t>
            </a:r>
            <a:r>
              <a:rPr lang="x-none" dirty="0">
                <a:latin typeface="Times New Roman" panose="02020603050405020304" pitchFamily="18" charset="0"/>
                <a:ea typeface="Calibri" panose="020F0502020204030204" pitchFamily="34" charset="0"/>
              </a:rPr>
              <a:t>%,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затем </a:t>
            </a:r>
            <a:r>
              <a:rPr lang="x-none" dirty="0">
                <a:latin typeface="Times New Roman" panose="02020603050405020304" pitchFamily="18" charset="0"/>
                <a:ea typeface="Calibri" panose="020F0502020204030204" pitchFamily="34" charset="0"/>
              </a:rPr>
              <a:t>болезни нервной системы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– 26,1</a:t>
            </a:r>
            <a:r>
              <a:rPr lang="x-none" dirty="0">
                <a:latin typeface="Times New Roman" panose="02020603050405020304" pitchFamily="18" charset="0"/>
                <a:ea typeface="Calibri" panose="020F0502020204030204" pitchFamily="34" charset="0"/>
              </a:rPr>
              <a:t>%, затем болезни костно-мышечной системы и соединительной ткани 1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8</a:t>
            </a:r>
            <a:r>
              <a:rPr lang="x-none" dirty="0">
                <a:latin typeface="Times New Roman" panose="02020603050405020304" pitchFamily="18" charset="0"/>
                <a:ea typeface="Calibri" panose="020F0502020204030204" pitchFamily="34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9</a:t>
            </a:r>
            <a:r>
              <a:rPr lang="x-none" dirty="0">
                <a:latin typeface="Times New Roman" panose="02020603050405020304" pitchFamily="18" charset="0"/>
                <a:ea typeface="Calibri" panose="020F0502020204030204" pitchFamily="34" charset="0"/>
              </a:rPr>
              <a:t>%, болезни мочеполовой системы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7</a:t>
            </a:r>
            <a:r>
              <a:rPr lang="x-none" dirty="0">
                <a:latin typeface="Times New Roman" panose="02020603050405020304" pitchFamily="18" charset="0"/>
                <a:ea typeface="Calibri" panose="020F0502020204030204" pitchFamily="34" charset="0"/>
              </a:rPr>
              <a:t>%.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5270" y="136986"/>
            <a:ext cx="50529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стационарозамещающих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технологий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188787"/>
              </p:ext>
            </p:extLst>
          </p:nvPr>
        </p:nvGraphicFramePr>
        <p:xfrm>
          <a:off x="591046" y="798410"/>
          <a:ext cx="11304609" cy="1097280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5006929"/>
                <a:gridCol w="6297680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пролеченных в дневном стационаре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67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40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189052" y="189015"/>
            <a:ext cx="11026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7.3. УПРАВЛЕНИЕ ЛЕКАРСТВЕННЫМИ ПРЕПАРАТАМИ, МЕДИЦИНСКИМИ ИЗДЕЛИЯМИ</a:t>
            </a:r>
            <a:endParaRPr lang="ru-RU" sz="1400" dirty="0">
              <a:solidFill>
                <a:srgbClr val="097D0E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627290"/>
              </p:ext>
            </p:extLst>
          </p:nvPr>
        </p:nvGraphicFramePr>
        <p:xfrm>
          <a:off x="343099" y="704839"/>
          <a:ext cx="11503138" cy="4146296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5419576"/>
                <a:gridCol w="2027854"/>
                <a:gridCol w="2027854"/>
                <a:gridCol w="2027854"/>
              </a:tblGrid>
              <a:tr h="6864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обеспеченности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бесплатными лекарственными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средствами (БЛ) в рамках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ГОБМП по годам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845" marR="2984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лиц, состоящих на «Д» учете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845" marR="2984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7831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7635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7881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6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лиц, обеспеченных БЛ 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845" marR="2984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32 569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57 402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45 527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6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сумму тыс. тенге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845" marR="2984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255 518,8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232 167,0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344 556,9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6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сумма обеспеченности на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пациента/тыс. тенге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845" marR="2984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99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населения,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обеспеченных БЛ, к числу диспансерных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845" marR="2984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52,2% (4087)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65% (4962)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73,4 (5785)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9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населения,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обеспеченных БЛ,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числу прикрепленного населения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845" marR="29845" marT="82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11,8%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14,4%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16,2%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43098" y="4907711"/>
            <a:ext cx="11503139" cy="1324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отчетный период 5 785 диспансерных больных обеспечены лекарственными средствами в рамках ГОБМП, что составляет 73,4% от общего количества диспансерных больных. За 2022 год выписаны рецепты на 5 785 пациентов, общая сумма составила  344 556,9 тыс. тенге 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Удельный вес населения обеспеченных БЛ увеличен до 16,2%.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284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41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268715" y="167842"/>
            <a:ext cx="2394823" cy="390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7.4. ДОСТИЖЕНИЯ </a:t>
            </a:r>
            <a:endParaRPr lang="ru-RU" sz="1400" dirty="0">
              <a:solidFill>
                <a:srgbClr val="097D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8715" y="558526"/>
            <a:ext cx="1167635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180340" algn="l"/>
              </a:tabLs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Поликлиника аккредитована на 3 </a:t>
            </a:r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присвоением первой категории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180340" algn="l"/>
              </a:tabLst>
            </a:pPr>
            <a:r>
              <a:rPr lang="kk-KZ" b="1" i="1" dirty="0" smtClean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Рентабельность предприятия составляет </a:t>
            </a:r>
            <a:r>
              <a:rPr lang="kk-KZ" b="1" i="1" dirty="0" smtClean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kk-KZ" b="1" i="1" dirty="0" smtClean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пороговом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значение не менее 5%. </a:t>
            </a:r>
            <a:endParaRPr lang="kk-KZ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180340" algn="l"/>
              </a:tabLs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Выросла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заработной плата сотрудников за счет внедрения дифференцированной оплаты труда на 23,7%.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18034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Отсутствие случаев материнской смертности.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18034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условиях пандемии организована служба фильтра, с разграничением взрослого и детского населения, соответствующая стандартам МЗ РК.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18034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Успешно реализовывается прививочная кампания от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COVID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-19, показатель по ГП №24 – 100,0 %, по городу 100%.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18034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Улучшение рабочих процессов противотуберкулезной и онкологической служб.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38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42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268716" y="445150"/>
            <a:ext cx="1752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7.5. ВЫВОДЫ:</a:t>
            </a:r>
            <a:endParaRPr lang="ru-RU" dirty="0">
              <a:solidFill>
                <a:srgbClr val="097D0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8715" y="814482"/>
            <a:ext cx="1157752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SzPts val="1200"/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образом, выше изложенное свидетельствует о том, что поликлиника имела все ресурсы: кадровые, технические, финансово-экономические для успешной реализации всех индикаторов и показателей результатов Государственной Программы развития здравоохранения РК на 2020 – 2025 годы, а также для реализации нашей миссии - это удовлетворение потребностей пациентов в качественной, доступной медицинской помощи.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200"/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отчетном году по многим индикаторам и показателям поликлиника успешно достигла целевых значений, в частности: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200"/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Улучшилась укомплектованность кадрами, до 100%.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200"/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Материально-техническая обеспеченность поликлиники достаточно высокая.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200"/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Продолжалось внедрение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диффоплаты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улучшения социального пакета сотрудникам, благодаря чему выросла заработная плата врачей и СМР.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200"/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Продолжается внедрение элементов и принципа корпоративного управления (работа Наблюдательного совета).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200"/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10 индикаторов и показатели результатов Государственной программы развития здравоохранения РК на 2020 – 2025 годы, достигнуто 10 индикаторов.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200"/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Успешно реализовывается мероприятия Дорожной карты по интегрированной модели управления ИМ и ОИ.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200"/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Достигнуты положительные результаты в деятельности, направленные на сохранение здоровья матери и ребенка (уменьшилось младенческая смертность, мертворождаемость, ПНС, РНС).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200"/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Успешно реализуется проекты внедрения Программ ПУЗ и УПМП, достигнуты целевые значения Программы. 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636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43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187425" y="153893"/>
            <a:ext cx="3622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7.6. ПРОБЛЕМНЫЕ ВОПРОСЫ</a:t>
            </a:r>
            <a:endParaRPr lang="ru-RU" sz="1400" dirty="0">
              <a:solidFill>
                <a:srgbClr val="097D0E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3225" y="523225"/>
            <a:ext cx="1140878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01.07.2022 г. Указом Президента РК Токаев К.К. №622 от 19.07.2021г. медицинская часть Учреждения №72 передана в КГП на ПХВ «Городская поликлиника №24».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Поликлиникой обслуживается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спецконтингент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Учреждения №72 где сегодняшний день содержатся 1392 осужденных.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учетом переформатирования принципов и порядка оказания медицинской помощи данному контингенту у поликлиники есть определенные трудности, а именно: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Условия содержания – кабинеты приема амбулаторных пациентов, палаты дневного и круглосуточного варианта, процедурные кабинеты и кабинеты доврачебной и врачебной помощи. Есть необходимость доукомплектования медицинской и не медицинской техникой и оборудованием, в том числе и дорогостоящей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рентгенустановка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т.д.).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Поликлиникой разработансметная документация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проведение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текущего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ремонта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помещении площадью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2054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Решение – выделение материальных средств из МБ.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Также имеет место частые случаи самостоятельного вреда здоровью осужденных для получения медицинской помощи, тем самым нахождение в условиях санитарной части. Необходимо пересмотреть условия пребывания осужденных и соблюдение прав и иных требований со стороны ДУИС.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Оказание медицинской помощи вне рабочего времени поликлиники. Т.к. работа поликлиники работа ограничена с 08.00ч. до 20.00ч. при возникновении случаев сотрудники ДУИС прибегают к услугам районной станции СМП. Необходимо организовать круглосуточный пост врачебного и медсестринского наблюдения (в соответствии с правоустанавливающими документами – лицензии, виды помощи и т.п.).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- Учитывая безбумажное ведение медицинской документации наличие ИНТЕРНЕТА обязательно. Но в связи с особым стратегическим значением данной организации – проведение и установка связи ИСКЛЮЧЕНА. Необходимо пересмотреть данный вопрос совместно с ДУИС.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192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44</a:t>
            </a:fld>
            <a:endParaRPr lang="ru-RU" noProof="0"/>
          </a:p>
        </p:txBody>
      </p:sp>
      <p:sp>
        <p:nvSpPr>
          <p:cNvPr id="6" name="Прямоугольник 5"/>
          <p:cNvSpPr/>
          <p:nvPr/>
        </p:nvSpPr>
        <p:spPr>
          <a:xfrm>
            <a:off x="285963" y="177043"/>
            <a:ext cx="3101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97D0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7.7. ЗАДАЧИ НА 2023 ГОД: </a:t>
            </a:r>
            <a:endParaRPr lang="ru-RU" sz="1400" dirty="0">
              <a:solidFill>
                <a:srgbClr val="097D0E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0546" y="963064"/>
            <a:ext cx="10818471" cy="433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Продолжать активную работу Наблюдательного Совета, как одного из элементов корпоративного управления, поднимать эффективность финансово-хозяйственной деятельности.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180340" algn="l"/>
                <a:tab pos="270510" algn="l"/>
              </a:tabLst>
            </a:pPr>
            <a:r>
              <a:rPr lang="x-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Совершенствование работы СПП и ВА, направленное на качество, доступность, непрерывность и безопасность нашему населению. 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180340" algn="l"/>
                <a:tab pos="27051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Достижение Индикаторов проекта «Интеграция всех служб здравоохранения вокруг нужд пациента на основе модернизации и приоритетного развития ПМСП».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180340" algn="l"/>
                <a:tab pos="27051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Совершенствование лекарственного обеспечения на основе международных стандартов.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180340" algn="l"/>
                <a:tab pos="27051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Совершенствование противотуберкулезных мероприятий, усиление работы по раннему выявлению больных по социально-значимым и неинфекционным заболеваниям, своевременное проведение оздоровительных мероприятий, диспансеризации.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180340" algn="l"/>
                <a:tab pos="27051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Усиление санитарно-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эпидемиологическицй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контроль по недопущению распространения COVID-19, проведение качественного мониторинга, выявление, лечение больных с КВИ инфекцией, эффективное обеспечение безопасности посетителей и прикрепленных жителей в период противоэпидемиологических мероприятий.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180340" algn="l"/>
                <a:tab pos="27051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Активизация работы медицинских сестер по программе УПМП. 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3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Ученый смотрит на пробирку">
            <a:extLst>
              <a:ext uri="{FF2B5EF4-FFF2-40B4-BE49-F238E27FC236}">
                <a16:creationId xmlns:a16="http://schemas.microsoft.com/office/drawing/2014/main" xmlns="" id="{F923CFB6-5709-405C-8762-B310D3F219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C17F5BF1-88DB-42F2-98A6-4C7FBFC311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ru-RU" dirty="0"/>
              <a:t>Спасибо за внимание!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AAF39051-1049-4508-8373-6A289966AA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781399" y="2238573"/>
            <a:ext cx="10629202" cy="1190427"/>
          </a:xfrm>
          <a:prstGeom prst="rect">
            <a:avLst/>
          </a:prstGeom>
          <a:noFill/>
          <a:ln w="635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19" name="объект 7" descr="Бежевый прямоугольник">
            <a:extLst>
              <a:ext uri="{FF2B5EF4-FFF2-40B4-BE49-F238E27FC236}">
                <a16:creationId xmlns:a16="http://schemas.microsoft.com/office/drawing/2014/main" xmlns="" id="{2D7851E8-1907-4C8A-A16F-E461B5BFA940}"/>
              </a:ext>
            </a:extLst>
          </p:cNvPr>
          <p:cNvSpPr/>
          <p:nvPr/>
        </p:nvSpPr>
        <p:spPr bwMode="white">
          <a:xfrm flipV="1">
            <a:off x="1204699" y="3791668"/>
            <a:ext cx="5184000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95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MS Healthcare Pitch">
      <a:dk1>
        <a:sysClr val="windowText" lastClr="000000"/>
      </a:dk1>
      <a:lt1>
        <a:sysClr val="window" lastClr="FFFFFF"/>
      </a:lt1>
      <a:dk2>
        <a:srgbClr val="00292E"/>
      </a:dk2>
      <a:lt2>
        <a:srgbClr val="64B2C1"/>
      </a:lt2>
      <a:accent1>
        <a:srgbClr val="F0CDA1"/>
      </a:accent1>
      <a:accent2>
        <a:srgbClr val="107082"/>
      </a:accent2>
      <a:accent3>
        <a:srgbClr val="054854"/>
      </a:accent3>
      <a:accent4>
        <a:srgbClr val="00AEEF"/>
      </a:accent4>
      <a:accent5>
        <a:srgbClr val="F99927"/>
      </a:accent5>
      <a:accent6>
        <a:srgbClr val="EC7216"/>
      </a:accent6>
      <a:hlink>
        <a:srgbClr val="000000"/>
      </a:hlink>
      <a:folHlink>
        <a:srgbClr val="000000"/>
      </a:folHlink>
    </a:clrScheme>
    <a:fontScheme name="MS Healthcare Pitch">
      <a:majorFont>
        <a:latin typeface="Gill Sans MT"/>
        <a:ea typeface=""/>
        <a:cs typeface=""/>
      </a:majorFont>
      <a:minorFont>
        <a:latin typeface="Arial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2"/>
            </a:gs>
            <a:gs pos="100000">
              <a:schemeClr val="accent2"/>
            </a:gs>
          </a:gsLst>
          <a:lin ang="1440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4308985_TF00450287" id="{47236EE0-B714-4C01-AC17-6ED3799A5CB0}" vid="{BB7FA567-E2BE-49ED-812C-18562CD2B8A3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33BAED8-F9E7-4D41-86E9-333473F909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C66BDC7-24D2-4343-8D41-18F9C23F86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4BDB64-2AF8-42D4-96C8-B6B6F098993C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  <ds:schemaRef ds:uri="71af3243-3dd4-4a8d-8c0d-dd76da1f02a5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16c05727-aa75-4e4a-9b5f-8a80a116589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медицинской компании</Template>
  <TotalTime>0</TotalTime>
  <Words>8081</Words>
  <Application>Microsoft Office PowerPoint</Application>
  <PresentationFormat>Широкоэкранный</PresentationFormat>
  <Paragraphs>1512</Paragraphs>
  <Slides>45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5" baseType="lpstr">
      <vt:lpstr>Arial</vt:lpstr>
      <vt:lpstr>Arial </vt:lpstr>
      <vt:lpstr>Calibri</vt:lpstr>
      <vt:lpstr>Candara</vt:lpstr>
      <vt:lpstr>Consolas</vt:lpstr>
      <vt:lpstr>Courier New</vt:lpstr>
      <vt:lpstr>Gill Sans MT</vt:lpstr>
      <vt:lpstr>Symbol</vt:lpstr>
      <vt:lpstr>Times New Roman</vt:lpstr>
      <vt:lpstr>Тема Office</vt:lpstr>
      <vt:lpstr>Презентация PowerPoint</vt:lpstr>
      <vt:lpstr>Презентация PowerPoint</vt:lpstr>
      <vt:lpstr>РАЗДЕЛ 1. О ПРЕДПРИЯТИИ  </vt:lpstr>
      <vt:lpstr> </vt:lpstr>
      <vt:lpstr>Презентация PowerPoint</vt:lpstr>
      <vt:lpstr>Презентация PowerPoint</vt:lpstr>
      <vt:lpstr>Презентация PowerPoint</vt:lpstr>
      <vt:lpstr>РАЗДЕЛ 3. ОЦЕНКА КОНКУРЕНТОСПОСОБНОСТИ ПРЕДПРИЯТИЯ</vt:lpstr>
      <vt:lpstr>Презентация PowerPoint</vt:lpstr>
      <vt:lpstr>Из 10 индикаторов достигнуты 10 –100%.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2022-02-16T20:22:24Z</dcterms:created>
  <dcterms:modified xsi:type="dcterms:W3CDTF">2023-01-30T02:52:04Z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